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281" r:id="rId8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962" y="275081"/>
            <a:ext cx="8228075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31923"/>
            <a:ext cx="8072119" cy="380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0875" y="6858000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78105" cy="6858000"/>
            </a:xfrm>
            <a:custGeom>
              <a:avLst/>
              <a:gdLst/>
              <a:ahLst/>
              <a:cxnLst/>
              <a:rect l="l" t="t" r="r" b="b"/>
              <a:pathLst>
                <a:path w="78105" h="6858000">
                  <a:moveTo>
                    <a:pt x="0" y="6858000"/>
                  </a:moveTo>
                  <a:lnTo>
                    <a:pt x="77724" y="6858000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2" name="object 12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9600" y="0"/>
            <a:ext cx="7825740" cy="6858000"/>
            <a:chOff x="609600" y="0"/>
            <a:chExt cx="7825740" cy="6858000"/>
          </a:xfrm>
        </p:grpSpPr>
        <p:sp>
          <p:nvSpPr>
            <p:cNvPr id="18" name="object 18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1183" y="5500115"/>
              <a:ext cx="137159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73807" y="2356104"/>
              <a:ext cx="6106668" cy="1786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65603" y="2592323"/>
              <a:ext cx="6269736" cy="1773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39339" y="2421635"/>
              <a:ext cx="5832348" cy="1511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339339" y="2421635"/>
            <a:ext cx="5832475" cy="1511935"/>
          </a:xfrm>
          <a:prstGeom prst="rect">
            <a:avLst/>
          </a:prstGeom>
          <a:ln w="9144">
            <a:solidFill>
              <a:srgbClr val="B89716"/>
            </a:solidFill>
          </a:ln>
        </p:spPr>
        <p:txBody>
          <a:bodyPr vert="horz" wrap="square" lIns="0" tIns="353695" rIns="0" bIns="0" rtlCol="0">
            <a:spAutoFit/>
          </a:bodyPr>
          <a:lstStyle/>
          <a:p>
            <a:pPr marL="1984375" marR="151130" indent="-1823085">
              <a:lnSpc>
                <a:spcPct val="100000"/>
              </a:lnSpc>
              <a:spcBef>
                <a:spcPts val="2785"/>
              </a:spcBef>
            </a:pPr>
            <a:r>
              <a:rPr sz="360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85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NTRODUCTION </a:t>
            </a:r>
            <a:r>
              <a:rPr sz="285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360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5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ARKETING  </a:t>
            </a:r>
            <a:r>
              <a:rPr sz="360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5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ESEARCH</a:t>
            </a:r>
            <a:endParaRPr sz="2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77773"/>
            <a:ext cx="7467600" cy="5996940"/>
          </a:xfrm>
          <a:custGeom>
            <a:avLst/>
            <a:gdLst/>
            <a:ahLst/>
            <a:cxnLst/>
            <a:rect l="l" t="t" r="r" b="b"/>
            <a:pathLst>
              <a:path w="7467600" h="5996940">
                <a:moveTo>
                  <a:pt x="0" y="5996940"/>
                </a:moveTo>
                <a:lnTo>
                  <a:pt x="7467600" y="5996940"/>
                </a:lnTo>
                <a:lnTo>
                  <a:pt x="7467600" y="0"/>
                </a:lnTo>
                <a:lnTo>
                  <a:pt x="0" y="0"/>
                </a:lnTo>
                <a:lnTo>
                  <a:pt x="0" y="5996940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32536"/>
            <a:ext cx="7267575" cy="4982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Sales</a:t>
            </a:r>
            <a:r>
              <a:rPr sz="2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Research:</a:t>
            </a:r>
            <a:endParaRPr sz="2800">
              <a:latin typeface="Times New Roman"/>
              <a:cs typeface="Times New Roman"/>
            </a:endParaRPr>
          </a:p>
          <a:p>
            <a:pPr marL="286385" marR="105410" indent="335280">
              <a:lnSpc>
                <a:spcPct val="80200"/>
              </a:lnSpc>
              <a:spcBef>
                <a:spcPts val="610"/>
              </a:spcBef>
            </a:pPr>
            <a:r>
              <a:rPr sz="2400" spc="-5" dirty="0">
                <a:latin typeface="Georgia"/>
                <a:cs typeface="Georgia"/>
              </a:rPr>
              <a:t>Data compared between inter-territorial </a:t>
            </a:r>
            <a:r>
              <a:rPr sz="2400" dirty="0">
                <a:latin typeface="Georgia"/>
                <a:cs typeface="Georgia"/>
              </a:rPr>
              <a:t>zones &amp;  </a:t>
            </a:r>
            <a:r>
              <a:rPr sz="2400" spc="-5" dirty="0">
                <a:latin typeface="Georgia"/>
                <a:cs typeface="Georgia"/>
              </a:rPr>
              <a:t>intra-territorial </a:t>
            </a:r>
            <a:r>
              <a:rPr sz="2400" dirty="0">
                <a:latin typeface="Georgia"/>
                <a:cs typeface="Georgia"/>
              </a:rPr>
              <a:t>zones. Its </a:t>
            </a:r>
            <a:r>
              <a:rPr sz="2400" spc="-5" dirty="0">
                <a:latin typeface="Georgia"/>
                <a:cs typeface="Georgia"/>
              </a:rPr>
              <a:t>shows change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tastes 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preferences of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customer.</a:t>
            </a:r>
            <a:endParaRPr sz="2400">
              <a:latin typeface="Georgia"/>
              <a:cs typeface="Georgia"/>
            </a:endParaRPr>
          </a:p>
          <a:p>
            <a:pPr marL="286385" marR="862965" indent="382270" algn="just">
              <a:lnSpc>
                <a:spcPts val="2310"/>
              </a:lnSpc>
              <a:spcBef>
                <a:spcPts val="575"/>
              </a:spcBef>
            </a:pPr>
            <a:r>
              <a:rPr sz="2400" spc="-5" dirty="0">
                <a:latin typeface="Georgia"/>
                <a:cs typeface="Georgia"/>
              </a:rPr>
              <a:t>Survey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Sales people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future demand,  change </a:t>
            </a:r>
            <a:r>
              <a:rPr sz="2400" dirty="0">
                <a:latin typeface="Georgia"/>
                <a:cs typeface="Georgia"/>
              </a:rPr>
              <a:t>required in </a:t>
            </a:r>
            <a:r>
              <a:rPr sz="2400" spc="-5" dirty="0">
                <a:latin typeface="Georgia"/>
                <a:cs typeface="Georgia"/>
              </a:rPr>
              <a:t>selling </a:t>
            </a:r>
            <a:r>
              <a:rPr sz="2400" dirty="0">
                <a:latin typeface="Georgia"/>
                <a:cs typeface="Georgia"/>
              </a:rPr>
              <a:t>method </a:t>
            </a:r>
            <a:r>
              <a:rPr sz="2400" spc="-5" dirty="0">
                <a:latin typeface="Georgia"/>
                <a:cs typeface="Georgia"/>
              </a:rPr>
              <a:t>etc. can be  known through such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950" dirty="0">
                <a:solidFill>
                  <a:srgbClr val="FD8537"/>
                </a:solidFill>
                <a:latin typeface="Courier New"/>
                <a:cs typeface="Courier New"/>
              </a:rPr>
              <a:t>o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Market</a:t>
            </a:r>
            <a:r>
              <a:rPr sz="2800" i="1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research:</a:t>
            </a:r>
            <a:endParaRPr sz="2800">
              <a:latin typeface="Times New Roman"/>
              <a:cs typeface="Times New Roman"/>
            </a:endParaRPr>
          </a:p>
          <a:p>
            <a:pPr marL="286385" marR="5080" indent="335280">
              <a:lnSpc>
                <a:spcPct val="80100"/>
              </a:lnSpc>
              <a:spcBef>
                <a:spcPts val="615"/>
              </a:spcBef>
            </a:pP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firm operates </a:t>
            </a:r>
            <a:r>
              <a:rPr sz="2400" dirty="0">
                <a:latin typeface="Georgia"/>
                <a:cs typeface="Georgia"/>
              </a:rPr>
              <a:t>in a market </a:t>
            </a:r>
            <a:r>
              <a:rPr sz="2400" spc="-5" dirty="0">
                <a:latin typeface="Georgia"/>
                <a:cs typeface="Georgia"/>
              </a:rPr>
              <a:t>environment which  consist of competition. Different prices, strategies  of competitor </a:t>
            </a:r>
            <a:r>
              <a:rPr sz="2400" dirty="0">
                <a:latin typeface="Georgia"/>
                <a:cs typeface="Georgia"/>
              </a:rPr>
              <a:t>&amp; result impact in </a:t>
            </a:r>
            <a:r>
              <a:rPr sz="2400" spc="-5" dirty="0">
                <a:latin typeface="Georgia"/>
                <a:cs typeface="Georgia"/>
              </a:rPr>
              <a:t>sales etc. </a:t>
            </a:r>
            <a:r>
              <a:rPr sz="2400" dirty="0">
                <a:latin typeface="Georgia"/>
                <a:cs typeface="Georgia"/>
              </a:rPr>
              <a:t>are  </a:t>
            </a:r>
            <a:r>
              <a:rPr sz="2400" spc="-5" dirty="0">
                <a:latin typeface="Georgia"/>
                <a:cs typeface="Georgia"/>
              </a:rPr>
              <a:t>assessed through </a:t>
            </a:r>
            <a:r>
              <a:rPr sz="2400" dirty="0">
                <a:latin typeface="Georgia"/>
                <a:cs typeface="Georgia"/>
              </a:rPr>
              <a:t>market research. </a:t>
            </a:r>
            <a:r>
              <a:rPr sz="2400" spc="-5" dirty="0">
                <a:latin typeface="Georgia"/>
                <a:cs typeface="Georgia"/>
              </a:rPr>
              <a:t>Sales </a:t>
            </a:r>
            <a:r>
              <a:rPr sz="2400" dirty="0">
                <a:latin typeface="Georgia"/>
                <a:cs typeface="Georgia"/>
              </a:rPr>
              <a:t>territories,  </a:t>
            </a:r>
            <a:r>
              <a:rPr sz="2400" spc="-5" dirty="0">
                <a:latin typeface="Georgia"/>
                <a:cs typeface="Georgia"/>
              </a:rPr>
              <a:t>sales </a:t>
            </a:r>
            <a:r>
              <a:rPr sz="2400" dirty="0">
                <a:latin typeface="Georgia"/>
                <a:cs typeface="Georgia"/>
              </a:rPr>
              <a:t>quotas and </a:t>
            </a:r>
            <a:r>
              <a:rPr sz="2400" spc="-5" dirty="0">
                <a:latin typeface="Georgia"/>
                <a:cs typeface="Georgia"/>
              </a:rPr>
              <a:t>sales targets can be fixed with such 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84809"/>
            <a:ext cx="7467600" cy="6141720"/>
          </a:xfrm>
          <a:custGeom>
            <a:avLst/>
            <a:gdLst/>
            <a:ahLst/>
            <a:cxnLst/>
            <a:rect l="l" t="t" r="r" b="b"/>
            <a:pathLst>
              <a:path w="7467600" h="6141720">
                <a:moveTo>
                  <a:pt x="0" y="6141720"/>
                </a:moveTo>
                <a:lnTo>
                  <a:pt x="7467600" y="6141720"/>
                </a:lnTo>
                <a:lnTo>
                  <a:pt x="7467600" y="0"/>
                </a:lnTo>
                <a:lnTo>
                  <a:pt x="0" y="0"/>
                </a:lnTo>
                <a:lnTo>
                  <a:pt x="0" y="6141720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8695"/>
            <a:ext cx="7103109" cy="55264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800"/>
              </a:spcBef>
              <a:buClr>
                <a:srgbClr val="FD8537"/>
              </a:buClr>
              <a:buSzPct val="58928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International Marketing research:</a:t>
            </a:r>
            <a:endParaRPr sz="2800">
              <a:latin typeface="Arial"/>
              <a:cs typeface="Arial"/>
            </a:endParaRPr>
          </a:p>
          <a:p>
            <a:pPr marL="286385" marR="5080" indent="483234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Georgia"/>
                <a:cs typeface="Georgia"/>
              </a:rPr>
              <a:t>Opportunity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one country </a:t>
            </a:r>
            <a:r>
              <a:rPr sz="2400" dirty="0">
                <a:latin typeface="Georgia"/>
                <a:cs typeface="Georgia"/>
              </a:rPr>
              <a:t>may </a:t>
            </a:r>
            <a:r>
              <a:rPr sz="2400" spc="-5" dirty="0">
                <a:latin typeface="Georgia"/>
                <a:cs typeface="Georgia"/>
              </a:rPr>
              <a:t>die down,  whereas the same product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other country can be  high demand. Environmental threats </a:t>
            </a:r>
            <a:r>
              <a:rPr sz="2400" dirty="0">
                <a:latin typeface="Georgia"/>
                <a:cs typeface="Georgia"/>
              </a:rPr>
              <a:t>and  </a:t>
            </a:r>
            <a:r>
              <a:rPr sz="2400" spc="-5" dirty="0">
                <a:latin typeface="Georgia"/>
                <a:cs typeface="Georgia"/>
              </a:rPr>
              <a:t>opportunity profile can be </a:t>
            </a:r>
            <a:r>
              <a:rPr sz="2400" dirty="0">
                <a:latin typeface="Georgia"/>
                <a:cs typeface="Georgia"/>
              </a:rPr>
              <a:t>created and </a:t>
            </a:r>
            <a:r>
              <a:rPr sz="2400" spc="-5" dirty="0">
                <a:latin typeface="Georgia"/>
                <a:cs typeface="Georgia"/>
              </a:rPr>
              <a:t>SWOT  analysis for entering </a:t>
            </a:r>
            <a:r>
              <a:rPr sz="2400" dirty="0">
                <a:latin typeface="Georgia"/>
                <a:cs typeface="Georgia"/>
              </a:rPr>
              <a:t>various </a:t>
            </a:r>
            <a:r>
              <a:rPr sz="2400" spc="-5" dirty="0">
                <a:latin typeface="Georgia"/>
                <a:cs typeface="Georgia"/>
              </a:rPr>
              <a:t>global </a:t>
            </a:r>
            <a:r>
              <a:rPr sz="2400" dirty="0">
                <a:latin typeface="Georgia"/>
                <a:cs typeface="Georgia"/>
              </a:rPr>
              <a:t>markets </a:t>
            </a:r>
            <a:r>
              <a:rPr sz="2400" spc="-5" dirty="0">
                <a:latin typeface="Georgia"/>
                <a:cs typeface="Georgia"/>
              </a:rPr>
              <a:t>can be  prepared.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Georgia"/>
              <a:cs typeface="Georgia"/>
            </a:endParaRPr>
          </a:p>
          <a:p>
            <a:pPr marL="286385" marR="233045" indent="309245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decision can be </a:t>
            </a:r>
            <a:r>
              <a:rPr sz="2400" dirty="0">
                <a:latin typeface="Georgia"/>
                <a:cs typeface="Georgia"/>
              </a:rPr>
              <a:t>achieved </a:t>
            </a:r>
            <a:r>
              <a:rPr sz="2400" spc="-5" dirty="0">
                <a:latin typeface="Georgia"/>
                <a:cs typeface="Georgia"/>
              </a:rPr>
              <a:t>through  international </a:t>
            </a:r>
            <a:r>
              <a:rPr sz="2400" dirty="0">
                <a:latin typeface="Georgia"/>
                <a:cs typeface="Georgia"/>
              </a:rPr>
              <a:t>marketing research by </a:t>
            </a:r>
            <a:r>
              <a:rPr sz="2400" spc="-5" dirty="0">
                <a:latin typeface="Georgia"/>
                <a:cs typeface="Georgia"/>
              </a:rPr>
              <a:t>studying  consumption patterns abroad, competition,  consumers from foreign countries, governmental  </a:t>
            </a:r>
            <a:r>
              <a:rPr sz="2400" dirty="0">
                <a:latin typeface="Georgia"/>
                <a:cs typeface="Georgia"/>
              </a:rPr>
              <a:t>role and impact </a:t>
            </a:r>
            <a:r>
              <a:rPr sz="2400" spc="-5" dirty="0">
                <a:latin typeface="Georgia"/>
                <a:cs typeface="Georgia"/>
              </a:rPr>
              <a:t>on sales, </a:t>
            </a:r>
            <a:r>
              <a:rPr sz="2400" dirty="0">
                <a:latin typeface="Georgia"/>
                <a:cs typeface="Georgia"/>
              </a:rPr>
              <a:t>alliances </a:t>
            </a:r>
            <a:r>
              <a:rPr sz="2400" spc="-5" dirty="0">
                <a:latin typeface="Georgia"/>
                <a:cs typeface="Georgia"/>
              </a:rPr>
              <a:t>or full fledged  operations.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406145"/>
            <a:ext cx="7467600" cy="6120765"/>
          </a:xfrm>
          <a:custGeom>
            <a:avLst/>
            <a:gdLst/>
            <a:ahLst/>
            <a:cxnLst/>
            <a:rect l="l" t="t" r="r" b="b"/>
            <a:pathLst>
              <a:path w="7467600" h="6120765">
                <a:moveTo>
                  <a:pt x="0" y="6120384"/>
                </a:moveTo>
                <a:lnTo>
                  <a:pt x="7467600" y="6120384"/>
                </a:lnTo>
                <a:lnTo>
                  <a:pt x="7467600" y="0"/>
                </a:lnTo>
                <a:lnTo>
                  <a:pt x="0" y="0"/>
                </a:lnTo>
                <a:lnTo>
                  <a:pt x="0" y="6120384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303" y="286521"/>
            <a:ext cx="7149465" cy="57067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865"/>
              </a:spcBef>
              <a:buClr>
                <a:srgbClr val="FD8537"/>
              </a:buClr>
              <a:buSzPct val="58928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Product</a:t>
            </a:r>
            <a:r>
              <a:rPr sz="2800" i="1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800">
              <a:latin typeface="Georgia"/>
              <a:cs typeface="Georgia"/>
            </a:endParaRPr>
          </a:p>
          <a:p>
            <a:pPr marL="287020" marR="677545" indent="496570">
              <a:lnSpc>
                <a:spcPct val="91100"/>
              </a:lnSpc>
              <a:spcBef>
                <a:spcPts val="919"/>
              </a:spcBef>
            </a:pP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studies the impact of change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product  design, colour, size, shape, </a:t>
            </a:r>
            <a:r>
              <a:rPr sz="2400" dirty="0">
                <a:latin typeface="Georgia"/>
                <a:cs typeface="Georgia"/>
              </a:rPr>
              <a:t>quality, </a:t>
            </a:r>
            <a:r>
              <a:rPr sz="2400" spc="-5" dirty="0">
                <a:latin typeface="Georgia"/>
                <a:cs typeface="Georgia"/>
              </a:rPr>
              <a:t>packaging,  brand </a:t>
            </a:r>
            <a:r>
              <a:rPr sz="2400" dirty="0">
                <a:latin typeface="Georgia"/>
                <a:cs typeface="Georgia"/>
              </a:rPr>
              <a:t>name, </a:t>
            </a:r>
            <a:r>
              <a:rPr sz="2400" spc="-5" dirty="0">
                <a:latin typeface="Georgia"/>
                <a:cs typeface="Georgia"/>
              </a:rPr>
              <a:t>price sensitivity, accessories,  attachments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price of product on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sales.</a:t>
            </a:r>
            <a:endParaRPr sz="2400">
              <a:latin typeface="Georgia"/>
              <a:cs typeface="Georgia"/>
            </a:endParaRPr>
          </a:p>
          <a:p>
            <a:pPr marL="287020" marR="270510" indent="528955">
              <a:lnSpc>
                <a:spcPts val="2590"/>
              </a:lnSpc>
              <a:spcBef>
                <a:spcPts val="640"/>
              </a:spcBef>
            </a:pPr>
            <a:r>
              <a:rPr sz="2400" spc="-5" dirty="0">
                <a:latin typeface="Georgia"/>
                <a:cs typeface="Georgia"/>
              </a:rPr>
              <a:t>Innovation, modification, product life cycle  based strategies, classification of products </a:t>
            </a:r>
            <a:r>
              <a:rPr sz="2400" dirty="0">
                <a:latin typeface="Georgia"/>
                <a:cs typeface="Georgia"/>
              </a:rPr>
              <a:t>as </a:t>
            </a:r>
            <a:r>
              <a:rPr sz="2400" spc="-5" dirty="0">
                <a:latin typeface="Georgia"/>
                <a:cs typeface="Georgia"/>
              </a:rPr>
              <a:t>per  </a:t>
            </a:r>
            <a:r>
              <a:rPr sz="2400" dirty="0">
                <a:latin typeface="Georgia"/>
                <a:cs typeface="Georgia"/>
              </a:rPr>
              <a:t>BCG </a:t>
            </a:r>
            <a:r>
              <a:rPr sz="2400" spc="-5" dirty="0">
                <a:latin typeface="Georgia"/>
                <a:cs typeface="Georgia"/>
              </a:rPr>
              <a:t>matrix facilitated through product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950" dirty="0">
                <a:solidFill>
                  <a:srgbClr val="FD8537"/>
                </a:solidFill>
                <a:latin typeface="Courier New"/>
                <a:cs typeface="Courier New"/>
              </a:rPr>
              <a:t>o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Pricing</a:t>
            </a:r>
            <a:r>
              <a:rPr sz="2800" i="1" spc="-1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800">
              <a:latin typeface="Georgia"/>
              <a:cs typeface="Georgia"/>
            </a:endParaRPr>
          </a:p>
          <a:p>
            <a:pPr marL="287020" marR="5080" indent="411480">
              <a:lnSpc>
                <a:spcPct val="90800"/>
              </a:lnSpc>
              <a:spcBef>
                <a:spcPts val="930"/>
              </a:spcBef>
            </a:pPr>
            <a:r>
              <a:rPr sz="2400" dirty="0">
                <a:latin typeface="Georgia"/>
                <a:cs typeface="Georgia"/>
              </a:rPr>
              <a:t>It is </a:t>
            </a:r>
            <a:r>
              <a:rPr sz="2400" spc="-5" dirty="0">
                <a:latin typeface="Georgia"/>
                <a:cs typeface="Georgia"/>
              </a:rPr>
              <a:t>studies of pricing of product.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selects </a:t>
            </a:r>
            <a:r>
              <a:rPr sz="2400" dirty="0">
                <a:latin typeface="Georgia"/>
                <a:cs typeface="Georgia"/>
              </a:rPr>
              <a:t>a  </a:t>
            </a:r>
            <a:r>
              <a:rPr sz="2400" spc="-5" dirty="0">
                <a:latin typeface="Georgia"/>
                <a:cs typeface="Georgia"/>
              </a:rPr>
              <a:t>suitable </a:t>
            </a:r>
            <a:r>
              <a:rPr sz="2400" dirty="0">
                <a:latin typeface="Georgia"/>
                <a:cs typeface="Georgia"/>
              </a:rPr>
              <a:t>method </a:t>
            </a:r>
            <a:r>
              <a:rPr sz="2400" spc="-5" dirty="0">
                <a:latin typeface="Georgia"/>
                <a:cs typeface="Georgia"/>
              </a:rPr>
              <a:t>of pricing.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fix the price of the  product.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compares the company’s product price  with price of competitor's.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also fixes the discount  </a:t>
            </a:r>
            <a:r>
              <a:rPr sz="2400" dirty="0">
                <a:latin typeface="Georgia"/>
                <a:cs typeface="Georgia"/>
              </a:rPr>
              <a:t>&amp; </a:t>
            </a:r>
            <a:r>
              <a:rPr sz="2400" spc="-5" dirty="0">
                <a:latin typeface="Georgia"/>
                <a:cs typeface="Georgia"/>
              </a:rPr>
              <a:t>commission which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given to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middlemen.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61365"/>
            <a:ext cx="7467600" cy="6213475"/>
          </a:xfrm>
          <a:custGeom>
            <a:avLst/>
            <a:gdLst/>
            <a:ahLst/>
            <a:cxnLst/>
            <a:rect l="l" t="t" r="r" b="b"/>
            <a:pathLst>
              <a:path w="7467600" h="6213475">
                <a:moveTo>
                  <a:pt x="0" y="6213347"/>
                </a:moveTo>
                <a:lnTo>
                  <a:pt x="7467600" y="6213347"/>
                </a:lnTo>
                <a:lnTo>
                  <a:pt x="7467600" y="0"/>
                </a:lnTo>
                <a:lnTo>
                  <a:pt x="0" y="0"/>
                </a:lnTo>
                <a:lnTo>
                  <a:pt x="0" y="6213347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35137"/>
            <a:ext cx="7265034" cy="569341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260"/>
              </a:spcBef>
              <a:buClr>
                <a:srgbClr val="FD8537"/>
              </a:buClr>
              <a:buSzPct val="58928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Distribution</a:t>
            </a:r>
            <a:r>
              <a:rPr sz="2800" i="1" spc="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800">
              <a:latin typeface="Georgia"/>
              <a:cs typeface="Georgia"/>
            </a:endParaRPr>
          </a:p>
          <a:p>
            <a:pPr marL="6985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latin typeface="Georgia"/>
                <a:cs typeface="Georgia"/>
              </a:rPr>
              <a:t>It includes </a:t>
            </a:r>
            <a:r>
              <a:rPr sz="2400" spc="-5" dirty="0">
                <a:latin typeface="Georgia"/>
                <a:cs typeface="Georgia"/>
              </a:rPr>
              <a:t>answers of </a:t>
            </a:r>
            <a:r>
              <a:rPr sz="2400" dirty="0">
                <a:latin typeface="Georgia"/>
                <a:cs typeface="Georgia"/>
              </a:rPr>
              <a:t>questions </a:t>
            </a:r>
            <a:r>
              <a:rPr sz="2400" spc="-5" dirty="0">
                <a:latin typeface="Georgia"/>
                <a:cs typeface="Georgia"/>
              </a:rPr>
              <a:t>such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</a:t>
            </a:r>
            <a:endParaRPr sz="2400">
              <a:latin typeface="Georgia"/>
              <a:cs typeface="Georgia"/>
            </a:endParaRPr>
          </a:p>
          <a:p>
            <a:pPr marL="591820" lvl="1" indent="-287655">
              <a:lnSpc>
                <a:spcPct val="100000"/>
              </a:lnSpc>
              <a:spcBef>
                <a:spcPts val="695"/>
              </a:spcBef>
              <a:buClr>
                <a:srgbClr val="FF0000"/>
              </a:buClr>
              <a:buAutoNum type="arabicPeriod"/>
              <a:tabLst>
                <a:tab pos="592455" algn="l"/>
              </a:tabLst>
            </a:pPr>
            <a:r>
              <a:rPr sz="2400" dirty="0">
                <a:latin typeface="Georgia"/>
                <a:cs typeface="Georgia"/>
              </a:rPr>
              <a:t>How </a:t>
            </a:r>
            <a:r>
              <a:rPr sz="2400" spc="-5" dirty="0">
                <a:latin typeface="Georgia"/>
                <a:cs typeface="Georgia"/>
              </a:rPr>
              <a:t>the product reaches to the customer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?</a:t>
            </a:r>
            <a:endParaRPr sz="2400">
              <a:latin typeface="Georgia"/>
              <a:cs typeface="Georgia"/>
            </a:endParaRPr>
          </a:p>
          <a:p>
            <a:pPr marL="649605" lvl="1" indent="-380365">
              <a:lnSpc>
                <a:spcPct val="100000"/>
              </a:lnSpc>
              <a:spcBef>
                <a:spcPts val="590"/>
              </a:spcBef>
              <a:buClr>
                <a:srgbClr val="FF0000"/>
              </a:buClr>
              <a:buSzPct val="116666"/>
              <a:buAutoNum type="arabicPeriod"/>
              <a:tabLst>
                <a:tab pos="650240" algn="l"/>
              </a:tabLst>
            </a:pP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there </a:t>
            </a:r>
            <a:r>
              <a:rPr sz="2400" dirty="0">
                <a:latin typeface="Georgia"/>
                <a:cs typeface="Georgia"/>
              </a:rPr>
              <a:t>region </a:t>
            </a:r>
            <a:r>
              <a:rPr sz="2400" spc="-5" dirty="0">
                <a:latin typeface="Georgia"/>
                <a:cs typeface="Georgia"/>
              </a:rPr>
              <a:t>wise prefers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?</a:t>
            </a:r>
            <a:endParaRPr sz="2400">
              <a:latin typeface="Georgia"/>
              <a:cs typeface="Georgia"/>
            </a:endParaRPr>
          </a:p>
          <a:p>
            <a:pPr marL="527685" marR="5080" lvl="1" indent="-222885">
              <a:lnSpc>
                <a:spcPct val="100000"/>
              </a:lnSpc>
              <a:spcBef>
                <a:spcPts val="615"/>
              </a:spcBef>
              <a:buClr>
                <a:srgbClr val="FF0000"/>
              </a:buClr>
              <a:buAutoNum type="arabicPeriod"/>
              <a:tabLst>
                <a:tab pos="629285" algn="l"/>
              </a:tabLst>
            </a:pPr>
            <a:r>
              <a:rPr sz="2400" spc="-5" dirty="0">
                <a:latin typeface="Georgia"/>
                <a:cs typeface="Georgia"/>
              </a:rPr>
              <a:t>Do they prefer to </a:t>
            </a:r>
            <a:r>
              <a:rPr sz="2400" spc="-10" dirty="0">
                <a:latin typeface="Georgia"/>
                <a:cs typeface="Georgia"/>
              </a:rPr>
              <a:t>purchase </a:t>
            </a:r>
            <a:r>
              <a:rPr sz="2400" spc="-5" dirty="0">
                <a:latin typeface="Georgia"/>
                <a:cs typeface="Georgia"/>
              </a:rPr>
              <a:t>products from </a:t>
            </a:r>
            <a:r>
              <a:rPr sz="2400" dirty="0">
                <a:latin typeface="Georgia"/>
                <a:cs typeface="Georgia"/>
              </a:rPr>
              <a:t>retailer  </a:t>
            </a:r>
            <a:r>
              <a:rPr sz="2400" spc="-5" dirty="0">
                <a:latin typeface="Georgia"/>
                <a:cs typeface="Georgia"/>
              </a:rPr>
              <a:t>or do they go for online purchase </a:t>
            </a:r>
            <a:r>
              <a:rPr sz="2400" dirty="0">
                <a:latin typeface="Georgia"/>
                <a:cs typeface="Georgia"/>
              </a:rPr>
              <a:t>or </a:t>
            </a:r>
            <a:r>
              <a:rPr sz="2400" spc="-5" dirty="0">
                <a:latin typeface="Georgia"/>
                <a:cs typeface="Georgia"/>
              </a:rPr>
              <a:t>do they have  </a:t>
            </a:r>
            <a:r>
              <a:rPr sz="2400" dirty="0">
                <a:latin typeface="Georgia"/>
                <a:cs typeface="Georgia"/>
              </a:rPr>
              <a:t>any </a:t>
            </a:r>
            <a:r>
              <a:rPr sz="2400" spc="-5" dirty="0">
                <a:latin typeface="Georgia"/>
                <a:cs typeface="Georgia"/>
              </a:rPr>
              <a:t>prefers for distributors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?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600710" algn="l"/>
              </a:tabLst>
            </a:pPr>
            <a:r>
              <a:rPr sz="1650" spc="15" dirty="0">
                <a:solidFill>
                  <a:srgbClr val="FD8537"/>
                </a:solidFill>
                <a:latin typeface="Courier New"/>
                <a:cs typeface="Courier New"/>
              </a:rPr>
              <a:t>o	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Advertising</a:t>
            </a:r>
            <a:r>
              <a:rPr sz="2800" i="1" spc="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800">
              <a:latin typeface="Georgia"/>
              <a:cs typeface="Georgia"/>
            </a:endParaRPr>
          </a:p>
          <a:p>
            <a:pPr marL="527685" marR="349885" indent="85090" algn="just">
              <a:lnSpc>
                <a:spcPct val="100899"/>
              </a:lnSpc>
              <a:spcBef>
                <a:spcPts val="975"/>
              </a:spcBef>
            </a:pPr>
            <a:r>
              <a:rPr sz="2400" dirty="0">
                <a:latin typeface="Georgia"/>
                <a:cs typeface="Georgia"/>
              </a:rPr>
              <a:t>it is </a:t>
            </a:r>
            <a:r>
              <a:rPr sz="2400" spc="-5" dirty="0">
                <a:latin typeface="Georgia"/>
                <a:cs typeface="Georgia"/>
              </a:rPr>
              <a:t>studies </a:t>
            </a:r>
            <a:r>
              <a:rPr sz="2400" dirty="0">
                <a:latin typeface="Georgia"/>
                <a:cs typeface="Georgia"/>
              </a:rPr>
              <a:t>about </a:t>
            </a:r>
            <a:r>
              <a:rPr sz="2400" spc="-5" dirty="0">
                <a:latin typeface="Georgia"/>
                <a:cs typeface="Georgia"/>
              </a:rPr>
              <a:t>advertising of the product. </a:t>
            </a:r>
            <a:r>
              <a:rPr sz="2400" dirty="0">
                <a:latin typeface="Georgia"/>
                <a:cs typeface="Georgia"/>
              </a:rPr>
              <a:t>It  </a:t>
            </a:r>
            <a:r>
              <a:rPr sz="2400" spc="-5" dirty="0">
                <a:latin typeface="Georgia"/>
                <a:cs typeface="Georgia"/>
              </a:rPr>
              <a:t>fixes the </a:t>
            </a:r>
            <a:r>
              <a:rPr sz="2400" dirty="0">
                <a:latin typeface="Georgia"/>
                <a:cs typeface="Georgia"/>
              </a:rPr>
              <a:t>advertising </a:t>
            </a:r>
            <a:r>
              <a:rPr sz="2400" spc="-5" dirty="0">
                <a:latin typeface="Georgia"/>
                <a:cs typeface="Georgia"/>
              </a:rPr>
              <a:t>objectives.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also fixes the  </a:t>
            </a:r>
            <a:r>
              <a:rPr sz="2400" dirty="0">
                <a:latin typeface="Georgia"/>
                <a:cs typeface="Georgia"/>
              </a:rPr>
              <a:t>advertising </a:t>
            </a:r>
            <a:r>
              <a:rPr sz="2400" spc="-5" dirty="0">
                <a:latin typeface="Georgia"/>
                <a:cs typeface="Georgia"/>
              </a:rPr>
              <a:t>budget.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decides </a:t>
            </a:r>
            <a:r>
              <a:rPr sz="2400" dirty="0">
                <a:latin typeface="Georgia"/>
                <a:cs typeface="Georgia"/>
              </a:rPr>
              <a:t>about </a:t>
            </a:r>
            <a:r>
              <a:rPr sz="2400" spc="-5" dirty="0">
                <a:latin typeface="Georgia"/>
                <a:cs typeface="Georgia"/>
              </a:rPr>
              <a:t>advertising  message, layout, copy, </a:t>
            </a:r>
            <a:r>
              <a:rPr sz="2400" spc="390" dirty="0">
                <a:latin typeface="Georgia"/>
                <a:cs typeface="Georgia"/>
              </a:rPr>
              <a:t>slogan</a:t>
            </a:r>
            <a:r>
              <a:rPr sz="2400" spc="390" dirty="0">
                <a:latin typeface="Wingdings"/>
                <a:cs typeface="Wingdings"/>
              </a:rPr>
              <a:t></a:t>
            </a:r>
            <a:r>
              <a:rPr sz="2400" spc="390" dirty="0">
                <a:latin typeface="Georgia"/>
                <a:cs typeface="Georgia"/>
              </a:rPr>
              <a:t>, </a:t>
            </a:r>
            <a:r>
              <a:rPr sz="2400" spc="-5" dirty="0">
                <a:latin typeface="Georgia"/>
                <a:cs typeface="Georgia"/>
              </a:rPr>
              <a:t>headline</a:t>
            </a:r>
            <a:r>
              <a:rPr sz="2400" spc="-390" dirty="0">
                <a:latin typeface="Georgia"/>
                <a:cs typeface="Georgia"/>
              </a:rPr>
              <a:t> </a:t>
            </a:r>
            <a:r>
              <a:rPr sz="2400" spc="-229" dirty="0">
                <a:latin typeface="Georgia"/>
                <a:cs typeface="Georgia"/>
              </a:rPr>
              <a:t>etc. 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selects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suitable </a:t>
            </a:r>
            <a:r>
              <a:rPr sz="2400" dirty="0">
                <a:latin typeface="Georgia"/>
                <a:cs typeface="Georgia"/>
              </a:rPr>
              <a:t>media </a:t>
            </a:r>
            <a:r>
              <a:rPr sz="2400" spc="-5" dirty="0">
                <a:latin typeface="Georgia"/>
                <a:cs typeface="Georgia"/>
              </a:rPr>
              <a:t>for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advertising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41554"/>
            <a:ext cx="7467600" cy="6212205"/>
          </a:xfrm>
          <a:custGeom>
            <a:avLst/>
            <a:gdLst/>
            <a:ahLst/>
            <a:cxnLst/>
            <a:rect l="l" t="t" r="r" b="b"/>
            <a:pathLst>
              <a:path w="7467600" h="6212205">
                <a:moveTo>
                  <a:pt x="0" y="6211824"/>
                </a:moveTo>
                <a:lnTo>
                  <a:pt x="7467600" y="6211824"/>
                </a:lnTo>
                <a:lnTo>
                  <a:pt x="7467600" y="0"/>
                </a:lnTo>
                <a:lnTo>
                  <a:pt x="0" y="0"/>
                </a:lnTo>
                <a:lnTo>
                  <a:pt x="0" y="6211824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14435"/>
            <a:ext cx="7117080" cy="58178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260"/>
              </a:spcBef>
              <a:buClr>
                <a:srgbClr val="FD8537"/>
              </a:buClr>
              <a:buSzPct val="58928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Media</a:t>
            </a:r>
            <a:r>
              <a:rPr sz="2800" i="1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800">
              <a:latin typeface="Georgia"/>
              <a:cs typeface="Georgia"/>
            </a:endParaRPr>
          </a:p>
          <a:p>
            <a:pPr marL="286385" marR="5080" indent="496570">
              <a:lnSpc>
                <a:spcPct val="100600"/>
              </a:lnSpc>
              <a:spcBef>
                <a:spcPts val="985"/>
              </a:spcBef>
            </a:pPr>
            <a:r>
              <a:rPr sz="2400" dirty="0">
                <a:latin typeface="Georgia"/>
                <a:cs typeface="Georgia"/>
              </a:rPr>
              <a:t>In media research Ad. </a:t>
            </a:r>
            <a:r>
              <a:rPr sz="2400" spc="-5" dirty="0">
                <a:latin typeface="Georgia"/>
                <a:cs typeface="Georgia"/>
              </a:rPr>
              <a:t>budget, campaigns,  promotional strategies </a:t>
            </a:r>
            <a:r>
              <a:rPr sz="2400" dirty="0">
                <a:latin typeface="Georgia"/>
                <a:cs typeface="Georgia"/>
              </a:rPr>
              <a:t>&amp; its impact </a:t>
            </a:r>
            <a:r>
              <a:rPr sz="2400" spc="-5" dirty="0">
                <a:latin typeface="Georgia"/>
                <a:cs typeface="Georgia"/>
              </a:rPr>
              <a:t>on sales </a:t>
            </a:r>
            <a:r>
              <a:rPr sz="2400" dirty="0">
                <a:latin typeface="Georgia"/>
                <a:cs typeface="Georgia"/>
              </a:rPr>
              <a:t>is  </a:t>
            </a:r>
            <a:r>
              <a:rPr sz="2400" spc="-5" dirty="0">
                <a:latin typeface="Georgia"/>
                <a:cs typeface="Georgia"/>
              </a:rPr>
              <a:t>assessed of </a:t>
            </a:r>
            <a:r>
              <a:rPr sz="2400" dirty="0">
                <a:latin typeface="Georgia"/>
                <a:cs typeface="Georgia"/>
              </a:rPr>
              <a:t>media </a:t>
            </a:r>
            <a:r>
              <a:rPr sz="2400" spc="-5" dirty="0">
                <a:latin typeface="Georgia"/>
                <a:cs typeface="Georgia"/>
              </a:rPr>
              <a:t>like </a:t>
            </a:r>
            <a:r>
              <a:rPr sz="2400" dirty="0">
                <a:latin typeface="Georgia"/>
                <a:cs typeface="Georgia"/>
              </a:rPr>
              <a:t>TV, Radio, </a:t>
            </a:r>
            <a:r>
              <a:rPr sz="2400" spc="-5" dirty="0">
                <a:latin typeface="Georgia"/>
                <a:cs typeface="Georgia"/>
              </a:rPr>
              <a:t>Newspaper,  Magazines, </a:t>
            </a:r>
            <a:r>
              <a:rPr sz="2400" dirty="0">
                <a:latin typeface="Georgia"/>
                <a:cs typeface="Georgia"/>
              </a:rPr>
              <a:t>Internet </a:t>
            </a:r>
            <a:r>
              <a:rPr sz="2400" spc="-5" dirty="0">
                <a:latin typeface="Georgia"/>
                <a:cs typeface="Georgia"/>
              </a:rPr>
              <a:t>etc. Media cost, </a:t>
            </a:r>
            <a:r>
              <a:rPr sz="2400" dirty="0">
                <a:latin typeface="Georgia"/>
                <a:cs typeface="Georgia"/>
              </a:rPr>
              <a:t>media  </a:t>
            </a:r>
            <a:r>
              <a:rPr sz="2400" spc="-5" dirty="0">
                <a:latin typeface="Georgia"/>
                <a:cs typeface="Georgia"/>
              </a:rPr>
              <a:t>planning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sales promotional planning </a:t>
            </a:r>
            <a:r>
              <a:rPr sz="2400" dirty="0">
                <a:latin typeface="Georgia"/>
                <a:cs typeface="Georgia"/>
              </a:rPr>
              <a:t>are  </a:t>
            </a:r>
            <a:r>
              <a:rPr sz="2400" spc="-5" dirty="0">
                <a:latin typeface="Georgia"/>
                <a:cs typeface="Georgia"/>
              </a:rPr>
              <a:t>facilitated with </a:t>
            </a:r>
            <a:r>
              <a:rPr sz="2400" dirty="0">
                <a:latin typeface="Georgia"/>
                <a:cs typeface="Georgia"/>
              </a:rPr>
              <a:t>it. </a:t>
            </a:r>
            <a:r>
              <a:rPr sz="2400" spc="-5" dirty="0">
                <a:latin typeface="Georgia"/>
                <a:cs typeface="Georgia"/>
              </a:rPr>
              <a:t>Effectiveness of </a:t>
            </a:r>
            <a:r>
              <a:rPr sz="2400" dirty="0">
                <a:latin typeface="Georgia"/>
                <a:cs typeface="Georgia"/>
              </a:rPr>
              <a:t>media, </a:t>
            </a:r>
            <a:r>
              <a:rPr sz="2400" spc="-5" dirty="0">
                <a:latin typeface="Georgia"/>
                <a:cs typeface="Georgia"/>
              </a:rPr>
              <a:t>timing of  advertising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answered with this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950" dirty="0">
                <a:solidFill>
                  <a:srgbClr val="FD8537"/>
                </a:solidFill>
                <a:latin typeface="Courier New"/>
                <a:cs typeface="Courier New"/>
              </a:rPr>
              <a:t>o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Consumer</a:t>
            </a:r>
            <a:r>
              <a:rPr sz="2800" i="1" spc="5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800">
              <a:latin typeface="Georgia"/>
              <a:cs typeface="Georgia"/>
            </a:endParaRPr>
          </a:p>
          <a:p>
            <a:pPr marL="286385" marR="144780" indent="411480">
              <a:lnSpc>
                <a:spcPct val="104200"/>
              </a:lnSpc>
              <a:spcBef>
                <a:spcPts val="880"/>
              </a:spcBef>
            </a:pPr>
            <a:r>
              <a:rPr sz="2400" spc="-5" dirty="0">
                <a:latin typeface="Georgia"/>
                <a:cs typeface="Georgia"/>
              </a:rPr>
              <a:t>Consumer’s </a:t>
            </a:r>
            <a:r>
              <a:rPr sz="2400" dirty="0">
                <a:latin typeface="Georgia"/>
                <a:cs typeface="Georgia"/>
              </a:rPr>
              <a:t>needs </a:t>
            </a:r>
            <a:r>
              <a:rPr sz="2400" spc="-5" dirty="0">
                <a:latin typeface="Georgia"/>
                <a:cs typeface="Georgia"/>
              </a:rPr>
              <a:t>changes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them cyclicality,  seasonality, </a:t>
            </a:r>
            <a:r>
              <a:rPr sz="2400" dirty="0">
                <a:latin typeface="Georgia"/>
                <a:cs typeface="Georgia"/>
              </a:rPr>
              <a:t>irregularity, </a:t>
            </a:r>
            <a:r>
              <a:rPr sz="2400" spc="-5" dirty="0">
                <a:latin typeface="Georgia"/>
                <a:cs typeface="Georgia"/>
              </a:rPr>
              <a:t>like-dislike, </a:t>
            </a:r>
            <a:r>
              <a:rPr sz="2400" dirty="0">
                <a:latin typeface="Georgia"/>
                <a:cs typeface="Georgia"/>
              </a:rPr>
              <a:t>awareness  </a:t>
            </a:r>
            <a:r>
              <a:rPr sz="2400" spc="-5" dirty="0">
                <a:latin typeface="Georgia"/>
                <a:cs typeface="Georgia"/>
              </a:rPr>
              <a:t>level, </a:t>
            </a:r>
            <a:r>
              <a:rPr sz="2400" dirty="0">
                <a:latin typeface="Georgia"/>
                <a:cs typeface="Georgia"/>
              </a:rPr>
              <a:t>interest &amp; </a:t>
            </a:r>
            <a:r>
              <a:rPr sz="2400" spc="-5" dirty="0">
                <a:latin typeface="Georgia"/>
                <a:cs typeface="Georgia"/>
              </a:rPr>
              <a:t>desire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purchase action,  purchasing </a:t>
            </a:r>
            <a:r>
              <a:rPr sz="2400" dirty="0">
                <a:latin typeface="Georgia"/>
                <a:cs typeface="Georgia"/>
              </a:rPr>
              <a:t>attitude, impact </a:t>
            </a:r>
            <a:r>
              <a:rPr sz="2400" spc="-5" dirty="0">
                <a:latin typeface="Georgia"/>
                <a:cs typeface="Georgia"/>
              </a:rPr>
              <a:t>of demographics like  </a:t>
            </a:r>
            <a:r>
              <a:rPr sz="2400" dirty="0">
                <a:latin typeface="Georgia"/>
                <a:cs typeface="Georgia"/>
              </a:rPr>
              <a:t>age, </a:t>
            </a:r>
            <a:r>
              <a:rPr sz="2400" spc="-5" dirty="0">
                <a:latin typeface="Georgia"/>
                <a:cs typeface="Georgia"/>
              </a:rPr>
              <a:t>gender, </a:t>
            </a:r>
            <a:r>
              <a:rPr sz="2400" dirty="0">
                <a:latin typeface="Georgia"/>
                <a:cs typeface="Georgia"/>
              </a:rPr>
              <a:t>income, </a:t>
            </a:r>
            <a:r>
              <a:rPr sz="2400" spc="-5" dirty="0">
                <a:latin typeface="Georgia"/>
                <a:cs typeface="Georgia"/>
              </a:rPr>
              <a:t>location, buying </a:t>
            </a:r>
            <a:r>
              <a:rPr sz="2400" dirty="0">
                <a:latin typeface="Georgia"/>
                <a:cs typeface="Georgia"/>
              </a:rPr>
              <a:t>motives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etc.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32993"/>
            <a:ext cx="7467600" cy="6141720"/>
          </a:xfrm>
          <a:custGeom>
            <a:avLst/>
            <a:gdLst/>
            <a:ahLst/>
            <a:cxnLst/>
            <a:rect l="l" t="t" r="r" b="b"/>
            <a:pathLst>
              <a:path w="7467600" h="6141720">
                <a:moveTo>
                  <a:pt x="0" y="6141720"/>
                </a:moveTo>
                <a:lnTo>
                  <a:pt x="7467600" y="6141720"/>
                </a:lnTo>
                <a:lnTo>
                  <a:pt x="7467600" y="0"/>
                </a:lnTo>
                <a:lnTo>
                  <a:pt x="0" y="0"/>
                </a:lnTo>
                <a:lnTo>
                  <a:pt x="0" y="6141720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02334"/>
            <a:ext cx="7211695" cy="568261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05"/>
              </a:spcBef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Packaging</a:t>
            </a:r>
            <a:r>
              <a:rPr sz="2600" i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600">
              <a:latin typeface="Georgia"/>
              <a:cs typeface="Georgia"/>
            </a:endParaRPr>
          </a:p>
          <a:p>
            <a:pPr marL="286385" marR="5080" indent="277495">
              <a:lnSpc>
                <a:spcPct val="100800"/>
              </a:lnSpc>
              <a:spcBef>
                <a:spcPts val="990"/>
              </a:spcBef>
            </a:pPr>
            <a:r>
              <a:rPr sz="2200" spc="-10" dirty="0">
                <a:latin typeface="Georgia"/>
                <a:cs typeface="Georgia"/>
              </a:rPr>
              <a:t>Ease, attractiveness, </a:t>
            </a:r>
            <a:r>
              <a:rPr sz="2200" spc="-5" dirty="0">
                <a:latin typeface="Georgia"/>
                <a:cs typeface="Georgia"/>
              </a:rPr>
              <a:t>level of value </a:t>
            </a:r>
            <a:r>
              <a:rPr sz="2200" spc="-10" dirty="0">
                <a:latin typeface="Georgia"/>
                <a:cs typeface="Georgia"/>
              </a:rPr>
              <a:t>creation, packaging  </a:t>
            </a:r>
            <a:r>
              <a:rPr sz="2200" spc="-5" dirty="0">
                <a:latin typeface="Georgia"/>
                <a:cs typeface="Georgia"/>
              </a:rPr>
              <a:t>cost and </a:t>
            </a:r>
            <a:r>
              <a:rPr sz="2200" spc="-10" dirty="0">
                <a:latin typeface="Georgia"/>
                <a:cs typeface="Georgia"/>
              </a:rPr>
              <a:t>relevant packaging </a:t>
            </a:r>
            <a:r>
              <a:rPr sz="2200" spc="-5" dirty="0">
                <a:latin typeface="Georgia"/>
                <a:cs typeface="Georgia"/>
              </a:rPr>
              <a:t>material </a:t>
            </a:r>
            <a:r>
              <a:rPr sz="2200" spc="-10" dirty="0">
                <a:latin typeface="Georgia"/>
                <a:cs typeface="Georgia"/>
              </a:rPr>
              <a:t>gets decide </a:t>
            </a:r>
            <a:r>
              <a:rPr sz="2200" spc="-5" dirty="0">
                <a:latin typeface="Georgia"/>
                <a:cs typeface="Georgia"/>
              </a:rPr>
              <a:t>due </a:t>
            </a:r>
            <a:r>
              <a:rPr sz="2200" spc="-10" dirty="0">
                <a:latin typeface="Georgia"/>
                <a:cs typeface="Georgia"/>
              </a:rPr>
              <a:t>to  packaging </a:t>
            </a:r>
            <a:r>
              <a:rPr sz="2200" spc="-5" dirty="0">
                <a:latin typeface="Georgia"/>
                <a:cs typeface="Georgia"/>
              </a:rPr>
              <a:t>research. The </a:t>
            </a:r>
            <a:r>
              <a:rPr sz="2200" spc="-10" dirty="0">
                <a:latin typeface="Georgia"/>
                <a:cs typeface="Georgia"/>
              </a:rPr>
              <a:t>packaging should </a:t>
            </a:r>
            <a:r>
              <a:rPr sz="2200" spc="-5" dirty="0">
                <a:latin typeface="Georgia"/>
                <a:cs typeface="Georgia"/>
              </a:rPr>
              <a:t>be for </a:t>
            </a:r>
            <a:r>
              <a:rPr sz="2200" spc="-10" dirty="0">
                <a:latin typeface="Georgia"/>
                <a:cs typeface="Georgia"/>
              </a:rPr>
              <a:t>better  handling </a:t>
            </a:r>
            <a:r>
              <a:rPr sz="2200" spc="-5" dirty="0">
                <a:latin typeface="Georgia"/>
                <a:cs typeface="Georgia"/>
              </a:rPr>
              <a:t>or </a:t>
            </a:r>
            <a:r>
              <a:rPr sz="2200" spc="-10" dirty="0">
                <a:latin typeface="Georgia"/>
                <a:cs typeface="Georgia"/>
              </a:rPr>
              <a:t>storage. Customer prefers </a:t>
            </a:r>
            <a:r>
              <a:rPr sz="2200" spc="-5" dirty="0">
                <a:latin typeface="Georgia"/>
                <a:cs typeface="Georgia"/>
              </a:rPr>
              <a:t>packaging for  </a:t>
            </a:r>
            <a:r>
              <a:rPr sz="2200" spc="-10" dirty="0">
                <a:latin typeface="Georgia"/>
                <a:cs typeface="Georgia"/>
              </a:rPr>
              <a:t>ease </a:t>
            </a:r>
            <a:r>
              <a:rPr sz="2200" spc="-5" dirty="0">
                <a:latin typeface="Georgia"/>
                <a:cs typeface="Georgia"/>
              </a:rPr>
              <a:t>and its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attractiveness.</a:t>
            </a:r>
            <a:endParaRPr sz="2200">
              <a:latin typeface="Georgia"/>
              <a:cs typeface="Georgia"/>
            </a:endParaRPr>
          </a:p>
          <a:p>
            <a:pPr marL="365760" indent="-353695">
              <a:lnSpc>
                <a:spcPct val="100000"/>
              </a:lnSpc>
              <a:spcBef>
                <a:spcPts val="585"/>
              </a:spcBef>
              <a:buClr>
                <a:srgbClr val="FD8537"/>
              </a:buClr>
              <a:buSzPct val="69230"/>
              <a:buFont typeface="Courier New"/>
              <a:buChar char="o"/>
              <a:tabLst>
                <a:tab pos="365760" algn="l"/>
                <a:tab pos="366395" algn="l"/>
              </a:tabLst>
            </a:pPr>
            <a:r>
              <a:rPr sz="2600" i="1" dirty="0">
                <a:solidFill>
                  <a:srgbClr val="FF0000"/>
                </a:solidFill>
                <a:latin typeface="Georgia"/>
                <a:cs typeface="Georgia"/>
              </a:rPr>
              <a:t>Motivation</a:t>
            </a:r>
            <a:r>
              <a:rPr sz="2600" i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i="1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600">
              <a:latin typeface="Georgia"/>
              <a:cs typeface="Georgia"/>
            </a:endParaRPr>
          </a:p>
          <a:p>
            <a:pPr marL="286385" marR="432434" indent="281940">
              <a:lnSpc>
                <a:spcPct val="101800"/>
              </a:lnSpc>
              <a:spcBef>
                <a:spcPts val="955"/>
              </a:spcBef>
            </a:pPr>
            <a:r>
              <a:rPr sz="2200" spc="-5" dirty="0">
                <a:latin typeface="Georgia"/>
                <a:cs typeface="Georgia"/>
              </a:rPr>
              <a:t>Buying motives, rationale </a:t>
            </a:r>
            <a:r>
              <a:rPr sz="2200" spc="-10" dirty="0">
                <a:latin typeface="Georgia"/>
                <a:cs typeface="Georgia"/>
              </a:rPr>
              <a:t>behind buying influence  </a:t>
            </a:r>
            <a:r>
              <a:rPr sz="2200" spc="-5" dirty="0">
                <a:latin typeface="Georgia"/>
                <a:cs typeface="Georgia"/>
              </a:rPr>
              <a:t>and impact of </a:t>
            </a:r>
            <a:r>
              <a:rPr sz="2200" spc="-10" dirty="0">
                <a:latin typeface="Georgia"/>
                <a:cs typeface="Georgia"/>
              </a:rPr>
              <a:t>sales </a:t>
            </a:r>
            <a:r>
              <a:rPr sz="2200" spc="-5" dirty="0">
                <a:latin typeface="Georgia"/>
                <a:cs typeface="Georgia"/>
              </a:rPr>
              <a:t>promotion on </a:t>
            </a:r>
            <a:r>
              <a:rPr sz="2200" spc="-10" dirty="0">
                <a:latin typeface="Georgia"/>
                <a:cs typeface="Georgia"/>
              </a:rPr>
              <a:t>sales </a:t>
            </a:r>
            <a:r>
              <a:rPr sz="2200" spc="-5" dirty="0">
                <a:latin typeface="Georgia"/>
                <a:cs typeface="Georgia"/>
              </a:rPr>
              <a:t>is </a:t>
            </a:r>
            <a:r>
              <a:rPr sz="2200" spc="-10" dirty="0">
                <a:latin typeface="Georgia"/>
                <a:cs typeface="Georgia"/>
              </a:rPr>
              <a:t>measured  </a:t>
            </a:r>
            <a:r>
              <a:rPr sz="2200" spc="-5" dirty="0">
                <a:latin typeface="Georgia"/>
                <a:cs typeface="Georgia"/>
              </a:rPr>
              <a:t>through </a:t>
            </a:r>
            <a:r>
              <a:rPr sz="2200" spc="-10" dirty="0">
                <a:latin typeface="Georgia"/>
                <a:cs typeface="Georgia"/>
              </a:rPr>
              <a:t>marketing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research.</a:t>
            </a:r>
            <a:endParaRPr sz="2200">
              <a:latin typeface="Georgia"/>
              <a:cs typeface="Georgia"/>
            </a:endParaRPr>
          </a:p>
          <a:p>
            <a:pPr marL="445770" indent="-433705">
              <a:lnSpc>
                <a:spcPct val="100000"/>
              </a:lnSpc>
              <a:spcBef>
                <a:spcPts val="585"/>
              </a:spcBef>
              <a:buClr>
                <a:srgbClr val="FD8537"/>
              </a:buClr>
              <a:buSzPct val="69230"/>
              <a:buFont typeface="Courier New"/>
              <a:buChar char="o"/>
              <a:tabLst>
                <a:tab pos="445134" algn="l"/>
                <a:tab pos="446405" algn="l"/>
              </a:tabLst>
            </a:pPr>
            <a:r>
              <a:rPr sz="2600" i="1" dirty="0">
                <a:solidFill>
                  <a:srgbClr val="FF0000"/>
                </a:solidFill>
                <a:latin typeface="Georgia"/>
                <a:cs typeface="Georgia"/>
              </a:rPr>
              <a:t>Policy</a:t>
            </a:r>
            <a:r>
              <a:rPr sz="2600" i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Research:</a:t>
            </a:r>
            <a:endParaRPr sz="2600">
              <a:latin typeface="Georgia"/>
              <a:cs typeface="Georgia"/>
            </a:endParaRPr>
          </a:p>
          <a:p>
            <a:pPr marL="286385" marR="385445" indent="361315">
              <a:lnSpc>
                <a:spcPct val="100800"/>
              </a:lnSpc>
              <a:spcBef>
                <a:spcPts val="780"/>
              </a:spcBef>
            </a:pPr>
            <a:r>
              <a:rPr sz="2400" dirty="0">
                <a:latin typeface="Georgia"/>
                <a:cs typeface="Georgia"/>
              </a:rPr>
              <a:t>marketing </a:t>
            </a:r>
            <a:r>
              <a:rPr sz="2400" spc="-5" dirty="0">
                <a:latin typeface="Georgia"/>
                <a:cs typeface="Georgia"/>
              </a:rPr>
              <a:t>polices, inventory polices, sales  policies, distribution policies, pricing policies etc  </a:t>
            </a:r>
            <a:r>
              <a:rPr sz="2400" dirty="0">
                <a:latin typeface="Georgia"/>
                <a:cs typeface="Georgia"/>
              </a:rPr>
              <a:t>allows a </a:t>
            </a:r>
            <a:r>
              <a:rPr sz="2400" spc="-5" dirty="0">
                <a:latin typeface="Georgia"/>
                <a:cs typeface="Georgia"/>
              </a:rPr>
              <a:t>company to from streamlined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policies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761"/>
            <a:ext cx="626745" cy="6858000"/>
            <a:chOff x="8156447" y="761"/>
            <a:chExt cx="626745" cy="6858000"/>
          </a:xfrm>
        </p:grpSpPr>
        <p:sp>
          <p:nvSpPr>
            <p:cNvPr id="3" name="object 3"/>
            <p:cNvSpPr/>
            <p:nvPr/>
          </p:nvSpPr>
          <p:spPr>
            <a:xfrm>
              <a:off x="8763761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FDC3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57962" y="909066"/>
            <a:ext cx="7467600" cy="5473065"/>
          </a:xfrm>
          <a:custGeom>
            <a:avLst/>
            <a:gdLst/>
            <a:ahLst/>
            <a:cxnLst/>
            <a:rect l="l" t="t" r="r" b="b"/>
            <a:pathLst>
              <a:path w="7467600" h="5473065">
                <a:moveTo>
                  <a:pt x="0" y="5472684"/>
                </a:moveTo>
                <a:lnTo>
                  <a:pt x="7467600" y="5472684"/>
                </a:lnTo>
                <a:lnTo>
                  <a:pt x="7467600" y="0"/>
                </a:lnTo>
                <a:lnTo>
                  <a:pt x="0" y="0"/>
                </a:lnTo>
                <a:lnTo>
                  <a:pt x="0" y="5472684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0785" y="1362278"/>
            <a:ext cx="3440429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just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300" spc="10" dirty="0">
                <a:solidFill>
                  <a:srgbClr val="FF0000"/>
                </a:solidFill>
                <a:latin typeface="Times New Roman"/>
                <a:cs typeface="Times New Roman"/>
              </a:rPr>
              <a:t>ARKETING  </a:t>
            </a:r>
            <a:r>
              <a:rPr sz="54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300" spc="10" dirty="0">
                <a:solidFill>
                  <a:srgbClr val="FF0000"/>
                </a:solidFill>
                <a:latin typeface="Times New Roman"/>
                <a:cs typeface="Times New Roman"/>
              </a:rPr>
              <a:t>ESEARCH  </a:t>
            </a:r>
            <a:r>
              <a:rPr sz="5400" spc="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300" spc="5" dirty="0">
                <a:solidFill>
                  <a:srgbClr val="FF0000"/>
                </a:solidFill>
                <a:latin typeface="Times New Roman"/>
                <a:cs typeface="Times New Roman"/>
              </a:rPr>
              <a:t>ROCESS</a:t>
            </a:r>
            <a:r>
              <a:rPr sz="5400" spc="5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9364" y="3285744"/>
            <a:ext cx="1716633" cy="2773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4715" y="298704"/>
            <a:ext cx="2417445" cy="1965960"/>
            <a:chOff x="394715" y="298704"/>
            <a:chExt cx="2417445" cy="1965960"/>
          </a:xfrm>
        </p:grpSpPr>
        <p:sp>
          <p:nvSpPr>
            <p:cNvPr id="3" name="object 3"/>
            <p:cNvSpPr/>
            <p:nvPr/>
          </p:nvSpPr>
          <p:spPr>
            <a:xfrm>
              <a:off x="778763" y="667512"/>
              <a:ext cx="216408" cy="1597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715" y="298704"/>
              <a:ext cx="2417064" cy="1540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95959" y="551815"/>
            <a:ext cx="1634489" cy="815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4615" marR="5080" indent="-82550">
              <a:lnSpc>
                <a:spcPts val="2870"/>
              </a:lnSpc>
              <a:spcBef>
                <a:spcPts val="600"/>
              </a:spcBef>
            </a:pPr>
            <a:r>
              <a:rPr sz="2800" i="1" spc="-5" dirty="0">
                <a:latin typeface="Georgia"/>
                <a:cs typeface="Georgia"/>
              </a:rPr>
              <a:t>Define</a:t>
            </a:r>
            <a:r>
              <a:rPr sz="2800" i="1" spc="-90" dirty="0">
                <a:latin typeface="Georgia"/>
                <a:cs typeface="Georgia"/>
              </a:rPr>
              <a:t> </a:t>
            </a:r>
            <a:r>
              <a:rPr sz="2800" i="1" spc="-10" dirty="0">
                <a:latin typeface="Georgia"/>
                <a:cs typeface="Georgia"/>
              </a:rPr>
              <a:t>the  </a:t>
            </a:r>
            <a:r>
              <a:rPr sz="2800" i="1" spc="-5" dirty="0">
                <a:latin typeface="Georgia"/>
                <a:cs typeface="Georgia"/>
              </a:rPr>
              <a:t>Problem.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4715" y="1879092"/>
            <a:ext cx="2382520" cy="1964689"/>
            <a:chOff x="394715" y="1879092"/>
            <a:chExt cx="2382520" cy="1964689"/>
          </a:xfrm>
        </p:grpSpPr>
        <p:sp>
          <p:nvSpPr>
            <p:cNvPr id="7" name="object 7"/>
            <p:cNvSpPr/>
            <p:nvPr/>
          </p:nvSpPr>
          <p:spPr>
            <a:xfrm>
              <a:off x="778763" y="2247900"/>
              <a:ext cx="216408" cy="1595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715" y="1879092"/>
              <a:ext cx="2382012" cy="15407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9403" y="2131567"/>
            <a:ext cx="1390650" cy="815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31445" marR="5080" indent="-119380">
              <a:lnSpc>
                <a:spcPts val="2870"/>
              </a:lnSpc>
              <a:spcBef>
                <a:spcPts val="600"/>
              </a:spcBef>
            </a:pPr>
            <a:r>
              <a:rPr sz="2800" i="1" spc="-5" dirty="0">
                <a:latin typeface="Georgia"/>
                <a:cs typeface="Georgia"/>
              </a:rPr>
              <a:t>Primary  </a:t>
            </a:r>
            <a:r>
              <a:rPr sz="2800" i="1" spc="-10" dirty="0">
                <a:latin typeface="Georgia"/>
                <a:cs typeface="Georgia"/>
              </a:rPr>
              <a:t>Survey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4715" y="3457955"/>
            <a:ext cx="2382520" cy="1965960"/>
            <a:chOff x="394715" y="3457955"/>
            <a:chExt cx="2382520" cy="1965960"/>
          </a:xfrm>
        </p:grpSpPr>
        <p:sp>
          <p:nvSpPr>
            <p:cNvPr id="11" name="object 11"/>
            <p:cNvSpPr/>
            <p:nvPr/>
          </p:nvSpPr>
          <p:spPr>
            <a:xfrm>
              <a:off x="778763" y="3826763"/>
              <a:ext cx="216408" cy="1597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715" y="3457955"/>
              <a:ext cx="2382012" cy="1540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3036" y="3835146"/>
            <a:ext cx="1181100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0960" marR="5080" indent="-48895">
              <a:lnSpc>
                <a:spcPts val="2039"/>
              </a:lnSpc>
              <a:spcBef>
                <a:spcPts val="470"/>
              </a:spcBef>
            </a:pPr>
            <a:r>
              <a:rPr sz="2000" i="1" spc="-5" dirty="0">
                <a:latin typeface="Georgia"/>
                <a:cs typeface="Georgia"/>
              </a:rPr>
              <a:t>Fi</a:t>
            </a:r>
            <a:r>
              <a:rPr sz="2000" i="1" spc="5" dirty="0">
                <a:latin typeface="Georgia"/>
                <a:cs typeface="Georgia"/>
              </a:rPr>
              <a:t>n</a:t>
            </a:r>
            <a:r>
              <a:rPr sz="2000" i="1" dirty="0">
                <a:latin typeface="Georgia"/>
                <a:cs typeface="Georgia"/>
              </a:rPr>
              <a:t>a</a:t>
            </a:r>
            <a:r>
              <a:rPr sz="2000" i="1" spc="5" dirty="0">
                <a:latin typeface="Georgia"/>
                <a:cs typeface="Georgia"/>
              </a:rPr>
              <a:t>l</a:t>
            </a:r>
            <a:r>
              <a:rPr sz="2000" i="1" spc="-5" dirty="0">
                <a:latin typeface="Georgia"/>
                <a:cs typeface="Georgia"/>
              </a:rPr>
              <a:t>is</a:t>
            </a:r>
            <a:r>
              <a:rPr sz="2000" i="1" spc="5" dirty="0">
                <a:latin typeface="Georgia"/>
                <a:cs typeface="Georgia"/>
              </a:rPr>
              <a:t>i</a:t>
            </a:r>
            <a:r>
              <a:rPr sz="2000" i="1" spc="-10" dirty="0">
                <a:latin typeface="Georgia"/>
                <a:cs typeface="Georgia"/>
              </a:rPr>
              <a:t>n</a:t>
            </a:r>
            <a:r>
              <a:rPr sz="2000" i="1" dirty="0">
                <a:latin typeface="Georgia"/>
                <a:cs typeface="Georgia"/>
              </a:rPr>
              <a:t>g  </a:t>
            </a:r>
            <a:r>
              <a:rPr sz="2000" i="1" spc="-5" dirty="0">
                <a:latin typeface="Georgia"/>
                <a:cs typeface="Georgia"/>
              </a:rPr>
              <a:t>Objective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4715" y="5036820"/>
            <a:ext cx="3301365" cy="1542415"/>
            <a:chOff x="394715" y="5036820"/>
            <a:chExt cx="3301365" cy="1542415"/>
          </a:xfrm>
        </p:grpSpPr>
        <p:sp>
          <p:nvSpPr>
            <p:cNvPr id="15" name="object 15"/>
            <p:cNvSpPr/>
            <p:nvPr/>
          </p:nvSpPr>
          <p:spPr>
            <a:xfrm>
              <a:off x="879347" y="5306568"/>
              <a:ext cx="2816352" cy="2164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715" y="5036820"/>
              <a:ext cx="2382012" cy="15422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2827" y="5291124"/>
            <a:ext cx="1464310" cy="815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0480" marR="5080" indent="-18415">
              <a:lnSpc>
                <a:spcPts val="2870"/>
              </a:lnSpc>
              <a:spcBef>
                <a:spcPts val="600"/>
              </a:spcBef>
            </a:pPr>
            <a:r>
              <a:rPr sz="2800" i="1" spc="-10" dirty="0">
                <a:latin typeface="Georgia"/>
                <a:cs typeface="Georgia"/>
              </a:rPr>
              <a:t>Sou</a:t>
            </a:r>
            <a:r>
              <a:rPr sz="2800" i="1" dirty="0">
                <a:latin typeface="Georgia"/>
                <a:cs typeface="Georgia"/>
              </a:rPr>
              <a:t>r</a:t>
            </a:r>
            <a:r>
              <a:rPr sz="2800" i="1" spc="-5" dirty="0">
                <a:latin typeface="Georgia"/>
                <a:cs typeface="Georgia"/>
              </a:rPr>
              <a:t>cing  </a:t>
            </a:r>
            <a:r>
              <a:rPr sz="2800" i="1" spc="-10" dirty="0">
                <a:latin typeface="Georgia"/>
                <a:cs typeface="Georgia"/>
              </a:rPr>
              <a:t>out</a:t>
            </a:r>
            <a:r>
              <a:rPr sz="2800" i="1" spc="-55" dirty="0">
                <a:latin typeface="Georgia"/>
                <a:cs typeface="Georgia"/>
              </a:rPr>
              <a:t> </a:t>
            </a:r>
            <a:r>
              <a:rPr sz="2800" i="1" spc="-10" dirty="0">
                <a:latin typeface="Georgia"/>
                <a:cs typeface="Georgia"/>
              </a:rPr>
              <a:t>Data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94304" y="3826764"/>
            <a:ext cx="2383790" cy="2752725"/>
            <a:chOff x="3194304" y="3826764"/>
            <a:chExt cx="2383790" cy="2752725"/>
          </a:xfrm>
        </p:grpSpPr>
        <p:sp>
          <p:nvSpPr>
            <p:cNvPr id="19" name="object 19"/>
            <p:cNvSpPr/>
            <p:nvPr/>
          </p:nvSpPr>
          <p:spPr>
            <a:xfrm>
              <a:off x="3579876" y="3826764"/>
              <a:ext cx="216408" cy="15971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4304" y="5036820"/>
              <a:ext cx="2383536" cy="1542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04284" y="5328920"/>
            <a:ext cx="10198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18400"/>
              </a:lnSpc>
              <a:spcBef>
                <a:spcPts val="100"/>
              </a:spcBef>
            </a:pPr>
            <a:r>
              <a:rPr sz="1900" i="1" spc="-5" dirty="0">
                <a:latin typeface="Georgia"/>
                <a:cs typeface="Georgia"/>
              </a:rPr>
              <a:t>Re</a:t>
            </a:r>
            <a:r>
              <a:rPr sz="1900" i="1" spc="-10" dirty="0">
                <a:latin typeface="Georgia"/>
                <a:cs typeface="Georgia"/>
              </a:rPr>
              <a:t>search  </a:t>
            </a:r>
            <a:r>
              <a:rPr sz="1900" i="1" spc="-5" dirty="0">
                <a:latin typeface="Georgia"/>
                <a:cs typeface="Georgia"/>
              </a:rPr>
              <a:t>Design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94304" y="2247900"/>
            <a:ext cx="2383790" cy="2750820"/>
            <a:chOff x="3194304" y="2247900"/>
            <a:chExt cx="2383790" cy="2750820"/>
          </a:xfrm>
        </p:grpSpPr>
        <p:sp>
          <p:nvSpPr>
            <p:cNvPr id="23" name="object 23"/>
            <p:cNvSpPr/>
            <p:nvPr/>
          </p:nvSpPr>
          <p:spPr>
            <a:xfrm>
              <a:off x="3579876" y="2247900"/>
              <a:ext cx="216408" cy="15956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4304" y="3457955"/>
              <a:ext cx="2383536" cy="15407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34283" y="3848861"/>
            <a:ext cx="1558290" cy="5664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213360">
              <a:lnSpc>
                <a:spcPts val="1980"/>
              </a:lnSpc>
              <a:spcBef>
                <a:spcPts val="409"/>
              </a:spcBef>
            </a:pPr>
            <a:r>
              <a:rPr sz="1900" i="1" spc="-10" dirty="0">
                <a:latin typeface="Georgia"/>
                <a:cs typeface="Georgia"/>
              </a:rPr>
              <a:t>Preparing  Questi</a:t>
            </a:r>
            <a:r>
              <a:rPr sz="1900" i="1" spc="-5" dirty="0">
                <a:latin typeface="Georgia"/>
                <a:cs typeface="Georgia"/>
              </a:rPr>
              <a:t>onn</a:t>
            </a:r>
            <a:r>
              <a:rPr sz="1900" i="1" spc="-20" dirty="0">
                <a:latin typeface="Georgia"/>
                <a:cs typeface="Georgia"/>
              </a:rPr>
              <a:t>a</a:t>
            </a:r>
            <a:r>
              <a:rPr sz="1900" i="1" spc="-10" dirty="0">
                <a:latin typeface="Georgia"/>
                <a:cs typeface="Georgia"/>
              </a:rPr>
              <a:t>ire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94304" y="667512"/>
            <a:ext cx="2383790" cy="2752725"/>
            <a:chOff x="3194304" y="667512"/>
            <a:chExt cx="2383790" cy="2752725"/>
          </a:xfrm>
        </p:grpSpPr>
        <p:sp>
          <p:nvSpPr>
            <p:cNvPr id="27" name="object 27"/>
            <p:cNvSpPr/>
            <p:nvPr/>
          </p:nvSpPr>
          <p:spPr>
            <a:xfrm>
              <a:off x="3579876" y="667512"/>
              <a:ext cx="216408" cy="15971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4304" y="1879092"/>
              <a:ext cx="2383536" cy="15407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04691" y="2105558"/>
            <a:ext cx="1620520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18800"/>
              </a:lnSpc>
              <a:spcBef>
                <a:spcPts val="100"/>
              </a:spcBef>
            </a:pPr>
            <a:r>
              <a:rPr sz="2200" i="1" spc="-10" dirty="0">
                <a:latin typeface="Georgia"/>
                <a:cs typeface="Georgia"/>
              </a:rPr>
              <a:t>Sample  </a:t>
            </a:r>
            <a:r>
              <a:rPr sz="2200" i="1" spc="-5" dirty="0">
                <a:latin typeface="Georgia"/>
                <a:cs typeface="Georgia"/>
              </a:rPr>
              <a:t>R</a:t>
            </a:r>
            <a:r>
              <a:rPr sz="2200" i="1" spc="-20" dirty="0">
                <a:latin typeface="Georgia"/>
                <a:cs typeface="Georgia"/>
              </a:rPr>
              <a:t>e</a:t>
            </a:r>
            <a:r>
              <a:rPr sz="2200" i="1" spc="-10" dirty="0">
                <a:latin typeface="Georgia"/>
                <a:cs typeface="Georgia"/>
              </a:rPr>
              <a:t>spondents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94304" y="298704"/>
            <a:ext cx="3302635" cy="1541145"/>
            <a:chOff x="3194304" y="298704"/>
            <a:chExt cx="3302635" cy="1541145"/>
          </a:xfrm>
        </p:grpSpPr>
        <p:sp>
          <p:nvSpPr>
            <p:cNvPr id="31" name="object 31"/>
            <p:cNvSpPr/>
            <p:nvPr/>
          </p:nvSpPr>
          <p:spPr>
            <a:xfrm>
              <a:off x="3678936" y="568452"/>
              <a:ext cx="2817876" cy="2164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4304" y="298704"/>
              <a:ext cx="2383536" cy="15407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513835" y="400964"/>
            <a:ext cx="1604010" cy="103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9890">
              <a:lnSpc>
                <a:spcPct val="118600"/>
              </a:lnSpc>
              <a:spcBef>
                <a:spcPts val="100"/>
              </a:spcBef>
            </a:pPr>
            <a:r>
              <a:rPr sz="2800" i="1" spc="-10" dirty="0">
                <a:solidFill>
                  <a:srgbClr val="000000"/>
                </a:solidFill>
                <a:latin typeface="Georgia"/>
                <a:cs typeface="Georgia"/>
              </a:rPr>
              <a:t>Data  Collection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995415" y="298704"/>
            <a:ext cx="2383790" cy="1969135"/>
            <a:chOff x="5995415" y="298704"/>
            <a:chExt cx="2383790" cy="1969135"/>
          </a:xfrm>
        </p:grpSpPr>
        <p:sp>
          <p:nvSpPr>
            <p:cNvPr id="35" name="object 35"/>
            <p:cNvSpPr/>
            <p:nvPr/>
          </p:nvSpPr>
          <p:spPr>
            <a:xfrm>
              <a:off x="6380987" y="667512"/>
              <a:ext cx="219456" cy="1600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95415" y="298704"/>
              <a:ext cx="2383536" cy="15407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18529" y="588865"/>
            <a:ext cx="1195705" cy="7124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900" i="1" spc="-10" dirty="0">
                <a:latin typeface="Georgia"/>
                <a:cs typeface="Georgia"/>
              </a:rPr>
              <a:t>Data</a:t>
            </a:r>
            <a:endParaRPr sz="19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900" i="1" spc="-5" dirty="0">
                <a:latin typeface="Georgia"/>
                <a:cs typeface="Georgia"/>
              </a:rPr>
              <a:t>Proc</a:t>
            </a:r>
            <a:r>
              <a:rPr sz="1900" i="1" dirty="0">
                <a:latin typeface="Georgia"/>
                <a:cs typeface="Georgia"/>
              </a:rPr>
              <a:t>e</a:t>
            </a:r>
            <a:r>
              <a:rPr sz="1900" i="1" spc="-10" dirty="0">
                <a:latin typeface="Georgia"/>
                <a:cs typeface="Georgia"/>
              </a:rPr>
              <a:t>ssing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999988" y="1882139"/>
            <a:ext cx="2382520" cy="1961514"/>
            <a:chOff x="5999988" y="1882139"/>
            <a:chExt cx="2382520" cy="1961514"/>
          </a:xfrm>
        </p:grpSpPr>
        <p:sp>
          <p:nvSpPr>
            <p:cNvPr id="39" name="object 39"/>
            <p:cNvSpPr/>
            <p:nvPr/>
          </p:nvSpPr>
          <p:spPr>
            <a:xfrm>
              <a:off x="6380988" y="2250947"/>
              <a:ext cx="219456" cy="15925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99988" y="1882139"/>
              <a:ext cx="2382012" cy="15407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510273" y="2173367"/>
            <a:ext cx="1217930" cy="7112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900" i="1" spc="-10" dirty="0">
                <a:latin typeface="Georgia"/>
                <a:cs typeface="Georgia"/>
              </a:rPr>
              <a:t>Analysis</a:t>
            </a:r>
            <a:r>
              <a:rPr sz="1900" i="1" spc="-25" dirty="0">
                <a:latin typeface="Georgia"/>
                <a:cs typeface="Georgia"/>
              </a:rPr>
              <a:t> </a:t>
            </a:r>
            <a:r>
              <a:rPr sz="1900" i="1" spc="-10" dirty="0">
                <a:latin typeface="Georgia"/>
                <a:cs typeface="Georgia"/>
              </a:rPr>
              <a:t>of</a:t>
            </a:r>
            <a:endParaRPr sz="1900">
              <a:latin typeface="Georgia"/>
              <a:cs typeface="Georgia"/>
            </a:endParaRPr>
          </a:p>
          <a:p>
            <a:pPr marL="1270" algn="ctr">
              <a:lnSpc>
                <a:spcPct val="100000"/>
              </a:lnSpc>
              <a:spcBef>
                <a:spcPts val="420"/>
              </a:spcBef>
            </a:pPr>
            <a:r>
              <a:rPr sz="1900" i="1" spc="-10" dirty="0">
                <a:latin typeface="Georgia"/>
                <a:cs typeface="Georgia"/>
              </a:rPr>
              <a:t>Data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995415" y="3457955"/>
            <a:ext cx="2383790" cy="1965960"/>
            <a:chOff x="5995415" y="3457955"/>
            <a:chExt cx="2383790" cy="1965960"/>
          </a:xfrm>
        </p:grpSpPr>
        <p:sp>
          <p:nvSpPr>
            <p:cNvPr id="43" name="object 43"/>
            <p:cNvSpPr/>
            <p:nvPr/>
          </p:nvSpPr>
          <p:spPr>
            <a:xfrm>
              <a:off x="6380987" y="3826763"/>
              <a:ext cx="216408" cy="15971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95415" y="3457955"/>
              <a:ext cx="2383536" cy="15407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190869" y="3852798"/>
            <a:ext cx="1849120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90220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latin typeface="Arial"/>
                <a:cs typeface="Arial"/>
              </a:rPr>
              <a:t>Drafting  Research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Report</a:t>
            </a:r>
            <a:endParaRPr sz="1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95415" y="5036820"/>
            <a:ext cx="2383536" cy="15422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527672" y="5182615"/>
            <a:ext cx="1177290" cy="10648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405"/>
              </a:spcBef>
            </a:pPr>
            <a:r>
              <a:rPr sz="1900" spc="-5" dirty="0">
                <a:latin typeface="Arial"/>
                <a:cs typeface="Arial"/>
              </a:rPr>
              <a:t>Presenting  finding for  decision,  following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594" y="456437"/>
            <a:ext cx="7467600" cy="6070600"/>
          </a:xfrm>
          <a:custGeom>
            <a:avLst/>
            <a:gdLst/>
            <a:ahLst/>
            <a:cxnLst/>
            <a:rect l="l" t="t" r="r" b="b"/>
            <a:pathLst>
              <a:path w="7467600" h="6070600">
                <a:moveTo>
                  <a:pt x="0" y="6070092"/>
                </a:moveTo>
                <a:lnTo>
                  <a:pt x="7467600" y="6070092"/>
                </a:lnTo>
                <a:lnTo>
                  <a:pt x="7467600" y="0"/>
                </a:lnTo>
                <a:lnTo>
                  <a:pt x="0" y="0"/>
                </a:lnTo>
                <a:lnTo>
                  <a:pt x="0" y="607009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9572" y="721670"/>
            <a:ext cx="7252970" cy="42906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9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i="1" spc="-10" dirty="0">
                <a:solidFill>
                  <a:srgbClr val="FF0000"/>
                </a:solidFill>
                <a:latin typeface="Georgia"/>
                <a:cs typeface="Georgia"/>
              </a:rPr>
              <a:t>Define the</a:t>
            </a:r>
            <a:r>
              <a:rPr sz="2200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Georgia"/>
                <a:cs typeface="Georgia"/>
              </a:rPr>
              <a:t>problem:</a:t>
            </a:r>
            <a:endParaRPr sz="2200">
              <a:latin typeface="Georgia"/>
              <a:cs typeface="Georgia"/>
            </a:endParaRPr>
          </a:p>
          <a:p>
            <a:pPr marL="286385" marR="213360" indent="191770">
              <a:lnSpc>
                <a:spcPct val="80500"/>
              </a:lnSpc>
              <a:spcBef>
                <a:spcPts val="740"/>
              </a:spcBef>
            </a:pPr>
            <a:r>
              <a:rPr sz="2000" spc="-5" dirty="0">
                <a:latin typeface="Georgia"/>
                <a:cs typeface="Georgia"/>
              </a:rPr>
              <a:t>The first step </a:t>
            </a:r>
            <a:r>
              <a:rPr sz="2000" dirty="0">
                <a:latin typeface="Georgia"/>
                <a:cs typeface="Georgia"/>
              </a:rPr>
              <a:t>in a </a:t>
            </a:r>
            <a:r>
              <a:rPr sz="2000" spc="-5" dirty="0">
                <a:latin typeface="Georgia"/>
                <a:cs typeface="Georgia"/>
              </a:rPr>
              <a:t>marketing </a:t>
            </a:r>
            <a:r>
              <a:rPr sz="2000" dirty="0">
                <a:latin typeface="Georgia"/>
                <a:cs typeface="Georgia"/>
              </a:rPr>
              <a:t>research </a:t>
            </a:r>
            <a:r>
              <a:rPr sz="2000" spc="-5" dirty="0">
                <a:latin typeface="Georgia"/>
                <a:cs typeface="Georgia"/>
              </a:rPr>
              <a:t>process </a:t>
            </a:r>
            <a:r>
              <a:rPr sz="200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to identify  the problem or opportunity. The problem </a:t>
            </a:r>
            <a:r>
              <a:rPr sz="2000" dirty="0">
                <a:latin typeface="Georgia"/>
                <a:cs typeface="Georgia"/>
              </a:rPr>
              <a:t>may </a:t>
            </a:r>
            <a:r>
              <a:rPr sz="2000" spc="-5" dirty="0">
                <a:latin typeface="Georgia"/>
                <a:cs typeface="Georgia"/>
              </a:rPr>
              <a:t>be </a:t>
            </a:r>
            <a:r>
              <a:rPr sz="2000" dirty="0">
                <a:latin typeface="Georgia"/>
                <a:cs typeface="Georgia"/>
              </a:rPr>
              <a:t>about  </a:t>
            </a:r>
            <a:r>
              <a:rPr sz="2000" spc="-5" dirty="0">
                <a:latin typeface="Georgia"/>
                <a:cs typeface="Georgia"/>
              </a:rPr>
              <a:t>decrease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sales, </a:t>
            </a:r>
            <a:r>
              <a:rPr sz="2000" dirty="0">
                <a:latin typeface="Georgia"/>
                <a:cs typeface="Georgia"/>
              </a:rPr>
              <a:t>increase in </a:t>
            </a:r>
            <a:r>
              <a:rPr sz="2000" spc="-5" dirty="0">
                <a:latin typeface="Georgia"/>
                <a:cs typeface="Georgia"/>
              </a:rPr>
              <a:t>competition, </a:t>
            </a:r>
            <a:r>
              <a:rPr sz="2000" dirty="0">
                <a:latin typeface="Georgia"/>
                <a:cs typeface="Georgia"/>
              </a:rPr>
              <a:t>expansion </a:t>
            </a:r>
            <a:r>
              <a:rPr sz="2000" spc="-5" dirty="0">
                <a:latin typeface="Georgia"/>
                <a:cs typeface="Georgia"/>
              </a:rPr>
              <a:t>of  market, etc.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i="1" spc="-5" dirty="0">
                <a:solidFill>
                  <a:srgbClr val="FF0000"/>
                </a:solidFill>
                <a:latin typeface="Georgia"/>
                <a:cs typeface="Georgia"/>
              </a:rPr>
              <a:t>Primary</a:t>
            </a:r>
            <a:r>
              <a:rPr sz="2200" i="1" spc="-10" dirty="0">
                <a:solidFill>
                  <a:srgbClr val="FF0000"/>
                </a:solidFill>
                <a:latin typeface="Georgia"/>
                <a:cs typeface="Georgia"/>
              </a:rPr>
              <a:t> Survey:</a:t>
            </a:r>
            <a:endParaRPr sz="2200">
              <a:latin typeface="Georgia"/>
              <a:cs typeface="Georgia"/>
            </a:endParaRPr>
          </a:p>
          <a:p>
            <a:pPr marL="286385" marR="32384" indent="191770">
              <a:lnSpc>
                <a:spcPct val="84300"/>
              </a:lnSpc>
              <a:spcBef>
                <a:spcPts val="730"/>
              </a:spcBef>
            </a:pPr>
            <a:r>
              <a:rPr sz="1900" spc="-5" dirty="0">
                <a:latin typeface="Georgia"/>
                <a:cs typeface="Georgia"/>
              </a:rPr>
              <a:t>It makes a </a:t>
            </a:r>
            <a:r>
              <a:rPr sz="1900" spc="-10" dirty="0">
                <a:latin typeface="Georgia"/>
                <a:cs typeface="Georgia"/>
              </a:rPr>
              <a:t>point </a:t>
            </a:r>
            <a:r>
              <a:rPr sz="1900" spc="-5" dirty="0">
                <a:latin typeface="Georgia"/>
                <a:cs typeface="Georgia"/>
              </a:rPr>
              <a:t>to ask a </a:t>
            </a:r>
            <a:r>
              <a:rPr sz="1900" spc="-10" dirty="0">
                <a:latin typeface="Georgia"/>
                <a:cs typeface="Georgia"/>
              </a:rPr>
              <a:t>question, whether the problem </a:t>
            </a:r>
            <a:r>
              <a:rPr sz="1900" spc="-5" dirty="0">
                <a:latin typeface="Georgia"/>
                <a:cs typeface="Georgia"/>
              </a:rPr>
              <a:t>is an  </a:t>
            </a:r>
            <a:r>
              <a:rPr sz="1900" spc="-10" dirty="0">
                <a:latin typeface="Georgia"/>
                <a:cs typeface="Georgia"/>
              </a:rPr>
              <a:t>outcome </a:t>
            </a:r>
            <a:r>
              <a:rPr sz="1900" spc="-5" dirty="0">
                <a:latin typeface="Georgia"/>
                <a:cs typeface="Georgia"/>
              </a:rPr>
              <a:t>or is it a cause. </a:t>
            </a:r>
            <a:r>
              <a:rPr sz="1900" spc="-10" dirty="0">
                <a:latin typeface="Georgia"/>
                <a:cs typeface="Georgia"/>
              </a:rPr>
              <a:t>even </a:t>
            </a:r>
            <a:r>
              <a:rPr sz="1900" spc="-5" dirty="0">
                <a:latin typeface="Georgia"/>
                <a:cs typeface="Georgia"/>
              </a:rPr>
              <a:t>if it </a:t>
            </a:r>
            <a:r>
              <a:rPr sz="1900" spc="-10" dirty="0">
                <a:latin typeface="Georgia"/>
                <a:cs typeface="Georgia"/>
              </a:rPr>
              <a:t>being </a:t>
            </a:r>
            <a:r>
              <a:rPr sz="1900" spc="-5" dirty="0">
                <a:latin typeface="Georgia"/>
                <a:cs typeface="Georgia"/>
              </a:rPr>
              <a:t>a cause its aggravation  could </a:t>
            </a:r>
            <a:r>
              <a:rPr sz="1900" spc="-10" dirty="0">
                <a:latin typeface="Georgia"/>
                <a:cs typeface="Georgia"/>
              </a:rPr>
              <a:t>be </a:t>
            </a:r>
            <a:r>
              <a:rPr sz="1900" spc="-5" dirty="0">
                <a:latin typeface="Georgia"/>
                <a:cs typeface="Georgia"/>
              </a:rPr>
              <a:t>due to </a:t>
            </a:r>
            <a:r>
              <a:rPr sz="1900" spc="-10" dirty="0">
                <a:latin typeface="Georgia"/>
                <a:cs typeface="Georgia"/>
              </a:rPr>
              <a:t>several </a:t>
            </a:r>
            <a:r>
              <a:rPr sz="1900" spc="-5" dirty="0">
                <a:latin typeface="Georgia"/>
                <a:cs typeface="Georgia"/>
              </a:rPr>
              <a:t>other </a:t>
            </a:r>
            <a:r>
              <a:rPr sz="1900" spc="-10" dirty="0">
                <a:latin typeface="Georgia"/>
                <a:cs typeface="Georgia"/>
              </a:rPr>
              <a:t>serve </a:t>
            </a:r>
            <a:r>
              <a:rPr sz="1900" spc="-5" dirty="0">
                <a:latin typeface="Georgia"/>
                <a:cs typeface="Georgia"/>
              </a:rPr>
              <a:t>factors. </a:t>
            </a:r>
            <a:r>
              <a:rPr sz="1900" spc="-10" dirty="0">
                <a:latin typeface="Georgia"/>
                <a:cs typeface="Georgia"/>
              </a:rPr>
              <a:t>Stopping </a:t>
            </a:r>
            <a:r>
              <a:rPr sz="1900" spc="-5" dirty="0">
                <a:latin typeface="Georgia"/>
                <a:cs typeface="Georgia"/>
              </a:rPr>
              <a:t>at out </a:t>
            </a:r>
            <a:r>
              <a:rPr sz="1900" spc="-10" dirty="0">
                <a:latin typeface="Georgia"/>
                <a:cs typeface="Georgia"/>
              </a:rPr>
              <a:t>comes  does not help </a:t>
            </a:r>
            <a:r>
              <a:rPr sz="1900" spc="-5" dirty="0">
                <a:latin typeface="Georgia"/>
                <a:cs typeface="Georgia"/>
              </a:rPr>
              <a:t>in </a:t>
            </a:r>
            <a:r>
              <a:rPr sz="1900" spc="-10" dirty="0">
                <a:latin typeface="Georgia"/>
                <a:cs typeface="Georgia"/>
              </a:rPr>
              <a:t>digging out the </a:t>
            </a:r>
            <a:r>
              <a:rPr sz="1900" spc="-5" dirty="0">
                <a:latin typeface="Georgia"/>
                <a:cs typeface="Georgia"/>
              </a:rPr>
              <a:t>exact </a:t>
            </a:r>
            <a:r>
              <a:rPr sz="1900" spc="-10" dirty="0">
                <a:latin typeface="Georgia"/>
                <a:cs typeface="Georgia"/>
              </a:rPr>
              <a:t>problem </a:t>
            </a:r>
            <a:r>
              <a:rPr sz="1900" spc="-5" dirty="0">
                <a:latin typeface="Georgia"/>
                <a:cs typeface="Georgia"/>
              </a:rPr>
              <a:t>or</a:t>
            </a:r>
            <a:r>
              <a:rPr sz="1900" spc="15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concerns.</a:t>
            </a:r>
            <a:endParaRPr sz="19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3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i="1" spc="-10" dirty="0">
                <a:solidFill>
                  <a:srgbClr val="FF0000"/>
                </a:solidFill>
                <a:latin typeface="Georgia"/>
                <a:cs typeface="Georgia"/>
              </a:rPr>
              <a:t>Finalising objective:</a:t>
            </a:r>
            <a:endParaRPr sz="2200">
              <a:latin typeface="Georgia"/>
              <a:cs typeface="Georgia"/>
            </a:endParaRPr>
          </a:p>
          <a:p>
            <a:pPr marL="286385" marR="5080" indent="158115">
              <a:lnSpc>
                <a:spcPct val="80000"/>
              </a:lnSpc>
              <a:spcBef>
                <a:spcPts val="600"/>
              </a:spcBef>
            </a:pPr>
            <a:r>
              <a:rPr sz="2000" dirty="0">
                <a:latin typeface="Georgia"/>
                <a:cs typeface="Georgia"/>
              </a:rPr>
              <a:t>After </a:t>
            </a:r>
            <a:r>
              <a:rPr sz="2000" spc="-5" dirty="0">
                <a:latin typeface="Georgia"/>
                <a:cs typeface="Georgia"/>
              </a:rPr>
              <a:t>the survey, the researcher comes to </a:t>
            </a:r>
            <a:r>
              <a:rPr sz="2000" dirty="0">
                <a:latin typeface="Georgia"/>
                <a:cs typeface="Georgia"/>
              </a:rPr>
              <a:t>know </a:t>
            </a:r>
            <a:r>
              <a:rPr sz="2000" spc="-5" dirty="0">
                <a:latin typeface="Georgia"/>
                <a:cs typeface="Georgia"/>
              </a:rPr>
              <a:t>the cause  behind the situation.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this stage </a:t>
            </a:r>
            <a:r>
              <a:rPr sz="2000" dirty="0">
                <a:latin typeface="Georgia"/>
                <a:cs typeface="Georgia"/>
              </a:rPr>
              <a:t>its </a:t>
            </a:r>
            <a:r>
              <a:rPr sz="2000" spc="-5" dirty="0">
                <a:latin typeface="Georgia"/>
                <a:cs typeface="Georgia"/>
              </a:rPr>
              <a:t>like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flow chart which </a:t>
            </a:r>
            <a:r>
              <a:rPr sz="2000" dirty="0">
                <a:latin typeface="Georgia"/>
                <a:cs typeface="Georgia"/>
              </a:rPr>
              <a:t>is  </a:t>
            </a:r>
            <a:r>
              <a:rPr sz="2000" spc="-5" dirty="0">
                <a:latin typeface="Georgia"/>
                <a:cs typeface="Georgia"/>
              </a:rPr>
              <a:t>finding result of </a:t>
            </a:r>
            <a:r>
              <a:rPr sz="2000" dirty="0">
                <a:latin typeface="Georgia"/>
                <a:cs typeface="Georgia"/>
              </a:rPr>
              <a:t>various </a:t>
            </a:r>
            <a:r>
              <a:rPr sz="2000" spc="-5" dirty="0">
                <a:latin typeface="Georgia"/>
                <a:cs typeface="Georgia"/>
              </a:rPr>
              <a:t>causes </a:t>
            </a:r>
            <a:r>
              <a:rPr sz="2000" dirty="0">
                <a:latin typeface="Georgia"/>
                <a:cs typeface="Georgia"/>
              </a:rPr>
              <a:t>and its </a:t>
            </a:r>
            <a:r>
              <a:rPr sz="2000" spc="-5" dirty="0">
                <a:latin typeface="Georgia"/>
                <a:cs typeface="Georgia"/>
              </a:rPr>
              <a:t>varying </a:t>
            </a:r>
            <a:r>
              <a:rPr sz="2000" dirty="0">
                <a:latin typeface="Georgia"/>
                <a:cs typeface="Georgia"/>
              </a:rPr>
              <a:t>level </a:t>
            </a:r>
            <a:r>
              <a:rPr sz="2000" spc="-5" dirty="0">
                <a:latin typeface="Georgia"/>
                <a:cs typeface="Georgia"/>
              </a:rPr>
              <a:t>of impact  leading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problem.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32993"/>
            <a:ext cx="7467600" cy="6141720"/>
          </a:xfrm>
          <a:custGeom>
            <a:avLst/>
            <a:gdLst/>
            <a:ahLst/>
            <a:cxnLst/>
            <a:rect l="l" t="t" r="r" b="b"/>
            <a:pathLst>
              <a:path w="7467600" h="6141720">
                <a:moveTo>
                  <a:pt x="0" y="6141720"/>
                </a:moveTo>
                <a:lnTo>
                  <a:pt x="7467600" y="6141720"/>
                </a:lnTo>
                <a:lnTo>
                  <a:pt x="7467600" y="0"/>
                </a:lnTo>
                <a:lnTo>
                  <a:pt x="0" y="0"/>
                </a:lnTo>
                <a:lnTo>
                  <a:pt x="0" y="6141720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71550"/>
            <a:ext cx="7305040" cy="58115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60"/>
              </a:spcBef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Sourcing </a:t>
            </a:r>
            <a:r>
              <a:rPr sz="2600" i="1" dirty="0">
                <a:solidFill>
                  <a:srgbClr val="FF0000"/>
                </a:solidFill>
                <a:latin typeface="Georgia"/>
                <a:cs typeface="Georgia"/>
              </a:rPr>
              <a:t>out</a:t>
            </a:r>
            <a:r>
              <a:rPr sz="2600" i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data:</a:t>
            </a:r>
            <a:endParaRPr sz="2600">
              <a:latin typeface="Georgia"/>
              <a:cs typeface="Georgia"/>
            </a:endParaRPr>
          </a:p>
          <a:p>
            <a:pPr marL="286385" marR="5080" indent="382270">
              <a:lnSpc>
                <a:spcPct val="100000"/>
              </a:lnSpc>
              <a:spcBef>
                <a:spcPts val="610"/>
              </a:spcBef>
            </a:pPr>
            <a:r>
              <a:rPr sz="2400" dirty="0">
                <a:latin typeface="Georgia"/>
                <a:cs typeface="Georgia"/>
              </a:rPr>
              <a:t>The researcher </a:t>
            </a:r>
            <a:r>
              <a:rPr sz="2400" spc="-5" dirty="0">
                <a:latin typeface="Georgia"/>
                <a:cs typeface="Georgia"/>
              </a:rPr>
              <a:t>first collects secondary data. </a:t>
            </a:r>
            <a:r>
              <a:rPr sz="2400" dirty="0">
                <a:latin typeface="Georgia"/>
                <a:cs typeface="Georgia"/>
              </a:rPr>
              <a:t>This  is </a:t>
            </a:r>
            <a:r>
              <a:rPr sz="2400" spc="-5" dirty="0">
                <a:latin typeface="Georgia"/>
                <a:cs typeface="Georgia"/>
              </a:rPr>
              <a:t>because </a:t>
            </a:r>
            <a:r>
              <a:rPr sz="2400" dirty="0">
                <a:latin typeface="Georgia"/>
                <a:cs typeface="Georgia"/>
              </a:rPr>
              <a:t>it is </a:t>
            </a:r>
            <a:r>
              <a:rPr sz="2400" spc="-5" dirty="0">
                <a:latin typeface="Georgia"/>
                <a:cs typeface="Georgia"/>
              </a:rPr>
              <a:t>easily </a:t>
            </a:r>
            <a:r>
              <a:rPr sz="2400" dirty="0">
                <a:latin typeface="Georgia"/>
                <a:cs typeface="Georgia"/>
              </a:rPr>
              <a:t>available and </a:t>
            </a:r>
            <a:r>
              <a:rPr sz="2400" spc="-5" dirty="0">
                <a:latin typeface="Georgia"/>
                <a:cs typeface="Georgia"/>
              </a:rPr>
              <a:t>less costly. </a:t>
            </a:r>
            <a:r>
              <a:rPr sz="2400" dirty="0">
                <a:latin typeface="Georgia"/>
                <a:cs typeface="Georgia"/>
              </a:rPr>
              <a:t>It is  </a:t>
            </a:r>
            <a:r>
              <a:rPr sz="2400" spc="-5" dirty="0">
                <a:latin typeface="Georgia"/>
                <a:cs typeface="Georgia"/>
              </a:rPr>
              <a:t>collected by Desk Research. Desk Research can be  </a:t>
            </a:r>
            <a:r>
              <a:rPr sz="2400" dirty="0">
                <a:latin typeface="Georgia"/>
                <a:cs typeface="Georgia"/>
              </a:rPr>
              <a:t>internal </a:t>
            </a:r>
            <a:r>
              <a:rPr sz="2400" spc="-5" dirty="0">
                <a:latin typeface="Georgia"/>
                <a:cs typeface="Georgia"/>
              </a:rPr>
              <a:t>for e.g. collected from company's records or  external </a:t>
            </a:r>
            <a:r>
              <a:rPr sz="2400" dirty="0">
                <a:latin typeface="Georgia"/>
                <a:cs typeface="Georgia"/>
              </a:rPr>
              <a:t>i.e. acquired </a:t>
            </a:r>
            <a:r>
              <a:rPr sz="2400" spc="-5" dirty="0">
                <a:latin typeface="Georgia"/>
                <a:cs typeface="Georgia"/>
              </a:rPr>
              <a:t>from libraries, trade journals,  government sources, etc. </a:t>
            </a:r>
            <a:r>
              <a:rPr sz="2400" dirty="0">
                <a:latin typeface="Georgia"/>
                <a:cs typeface="Georgia"/>
              </a:rPr>
              <a:t>If </a:t>
            </a:r>
            <a:r>
              <a:rPr sz="2400" spc="-5" dirty="0">
                <a:latin typeface="Georgia"/>
                <a:cs typeface="Georgia"/>
              </a:rPr>
              <a:t>the secondary </a:t>
            </a:r>
            <a:r>
              <a:rPr sz="2400" dirty="0">
                <a:latin typeface="Georgia"/>
                <a:cs typeface="Georgia"/>
              </a:rPr>
              <a:t>data is  not </a:t>
            </a:r>
            <a:r>
              <a:rPr sz="2400" spc="-5" dirty="0">
                <a:latin typeface="Georgia"/>
                <a:cs typeface="Georgia"/>
              </a:rPr>
              <a:t>sufficient to solve the </a:t>
            </a:r>
            <a:r>
              <a:rPr sz="2400" dirty="0">
                <a:latin typeface="Georgia"/>
                <a:cs typeface="Georgia"/>
              </a:rPr>
              <a:t>marketing </a:t>
            </a:r>
            <a:r>
              <a:rPr sz="2400" spc="-5" dirty="0">
                <a:latin typeface="Georgia"/>
                <a:cs typeface="Georgia"/>
              </a:rPr>
              <a:t>problem, then  primary data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5" dirty="0">
                <a:latin typeface="Georgia"/>
                <a:cs typeface="Georgia"/>
              </a:rPr>
              <a:t> wheeled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286385" marR="344170" indent="38227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Georgia"/>
                <a:cs typeface="Georgia"/>
              </a:rPr>
              <a:t>Collecting primary data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very costly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time  consuming.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can be collected by using survey  </a:t>
            </a:r>
            <a:r>
              <a:rPr sz="2400" dirty="0">
                <a:latin typeface="Georgia"/>
                <a:cs typeface="Georgia"/>
              </a:rPr>
              <a:t>methods, i.e. </a:t>
            </a:r>
            <a:r>
              <a:rPr sz="2400" spc="-5" dirty="0">
                <a:latin typeface="Georgia"/>
                <a:cs typeface="Georgia"/>
              </a:rPr>
              <a:t>by doing personal interviews,  telephone </a:t>
            </a:r>
            <a:r>
              <a:rPr sz="2400" dirty="0">
                <a:latin typeface="Georgia"/>
                <a:cs typeface="Georgia"/>
              </a:rPr>
              <a:t>interviews and mail </a:t>
            </a:r>
            <a:r>
              <a:rPr sz="2400" spc="-5" dirty="0">
                <a:latin typeface="Georgia"/>
                <a:cs typeface="Georgia"/>
              </a:rPr>
              <a:t>surveys.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can</a:t>
            </a:r>
            <a:r>
              <a:rPr sz="2400" spc="-1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also  </a:t>
            </a:r>
            <a:r>
              <a:rPr sz="2400" spc="-5" dirty="0">
                <a:latin typeface="Georgia"/>
                <a:cs typeface="Georgia"/>
              </a:rPr>
              <a:t>be collected by using observational </a:t>
            </a:r>
            <a:r>
              <a:rPr sz="2400" dirty="0">
                <a:latin typeface="Georgia"/>
                <a:cs typeface="Georgia"/>
              </a:rPr>
              <a:t>method and  </a:t>
            </a:r>
            <a:r>
              <a:rPr sz="2400" spc="-5" dirty="0">
                <a:latin typeface="Georgia"/>
                <a:cs typeface="Georgia"/>
              </a:rPr>
              <a:t>experimentation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method.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7467600" cy="1143000"/>
          </a:xfrm>
          <a:prstGeom prst="rect">
            <a:avLst/>
          </a:prstGeom>
          <a:ln w="25907">
            <a:solidFill>
              <a:srgbClr val="FD8537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690245">
              <a:lnSpc>
                <a:spcPct val="100000"/>
              </a:lnSpc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550" dirty="0">
                <a:solidFill>
                  <a:srgbClr val="006FC0"/>
                </a:solidFill>
                <a:latin typeface="Times New Roman"/>
                <a:cs typeface="Times New Roman"/>
              </a:rPr>
              <a:t>ONCEPT </a:t>
            </a:r>
            <a:r>
              <a:rPr sz="3200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550" spc="5" dirty="0">
                <a:solidFill>
                  <a:srgbClr val="006FC0"/>
                </a:solidFill>
                <a:latin typeface="Times New Roman"/>
                <a:cs typeface="Times New Roman"/>
              </a:rPr>
              <a:t>F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550" dirty="0">
                <a:solidFill>
                  <a:srgbClr val="006FC0"/>
                </a:solidFill>
                <a:latin typeface="Times New Roman"/>
                <a:cs typeface="Times New Roman"/>
              </a:rPr>
              <a:t>ARKETING</a:t>
            </a:r>
            <a:r>
              <a:rPr sz="2550" spc="4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550" dirty="0">
                <a:solidFill>
                  <a:srgbClr val="006FC0"/>
                </a:solidFill>
                <a:latin typeface="Times New Roman"/>
                <a:cs typeface="Times New Roman"/>
              </a:rPr>
              <a:t>ESEARCH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87753"/>
            <a:ext cx="7137400" cy="46475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38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According </a:t>
            </a:r>
            <a:r>
              <a:rPr sz="2400" spc="-5" dirty="0">
                <a:latin typeface="Georgia"/>
                <a:cs typeface="Georgia"/>
              </a:rPr>
              <a:t>to </a:t>
            </a:r>
            <a:r>
              <a:rPr sz="2400" b="1" spc="-5" dirty="0">
                <a:latin typeface="Georgia"/>
                <a:cs typeface="Georgia"/>
              </a:rPr>
              <a:t>Henry Mintzberg</a:t>
            </a:r>
            <a:r>
              <a:rPr sz="2400" spc="-5" dirty="0">
                <a:latin typeface="Georgia"/>
                <a:cs typeface="Georgia"/>
              </a:rPr>
              <a:t>, </a:t>
            </a:r>
            <a:r>
              <a:rPr sz="2400" dirty="0">
                <a:latin typeface="Georgia"/>
                <a:cs typeface="Georgia"/>
              </a:rPr>
              <a:t>a manager  </a:t>
            </a:r>
            <a:r>
              <a:rPr sz="2400" spc="-5" dirty="0">
                <a:latin typeface="Georgia"/>
                <a:cs typeface="Georgia"/>
              </a:rPr>
              <a:t>performs </a:t>
            </a:r>
            <a:r>
              <a:rPr sz="2400" dirty="0">
                <a:latin typeface="Georgia"/>
                <a:cs typeface="Georgia"/>
              </a:rPr>
              <a:t>interpersonal, informational &amp; </a:t>
            </a:r>
            <a:r>
              <a:rPr sz="2400" spc="-5" dirty="0">
                <a:latin typeface="Georgia"/>
                <a:cs typeface="Georgia"/>
              </a:rPr>
              <a:t>decision  </a:t>
            </a:r>
            <a:r>
              <a:rPr sz="2400" dirty="0">
                <a:latin typeface="Georgia"/>
                <a:cs typeface="Georgia"/>
              </a:rPr>
              <a:t>making </a:t>
            </a:r>
            <a:r>
              <a:rPr sz="2400" spc="-5" dirty="0">
                <a:latin typeface="Georgia"/>
                <a:cs typeface="Georgia"/>
              </a:rPr>
              <a:t>or disturbance handling </a:t>
            </a:r>
            <a:r>
              <a:rPr sz="2400" dirty="0">
                <a:latin typeface="Georgia"/>
                <a:cs typeface="Georgia"/>
              </a:rPr>
              <a:t>roles. But in  absence </a:t>
            </a:r>
            <a:r>
              <a:rPr sz="2400" spc="-5" dirty="0">
                <a:latin typeface="Georgia"/>
                <a:cs typeface="Georgia"/>
              </a:rPr>
              <a:t>of </a:t>
            </a:r>
            <a:r>
              <a:rPr sz="2400" dirty="0">
                <a:latin typeface="Georgia"/>
                <a:cs typeface="Georgia"/>
              </a:rPr>
              <a:t>exact </a:t>
            </a:r>
            <a:r>
              <a:rPr sz="2400" spc="-5" dirty="0">
                <a:latin typeface="Georgia"/>
                <a:cs typeface="Georgia"/>
              </a:rPr>
              <a:t>accurate information, there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all  the </a:t>
            </a:r>
            <a:r>
              <a:rPr sz="2400" dirty="0">
                <a:latin typeface="Georgia"/>
                <a:cs typeface="Georgia"/>
              </a:rPr>
              <a:t>more </a:t>
            </a:r>
            <a:r>
              <a:rPr sz="2400" spc="-5" dirty="0">
                <a:latin typeface="Georgia"/>
                <a:cs typeface="Georgia"/>
              </a:rPr>
              <a:t>chances to have taken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wrong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decision.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D8537"/>
              </a:buClr>
              <a:buFont typeface="Wingdings"/>
              <a:buChar char=""/>
            </a:pPr>
            <a:endParaRPr sz="3350">
              <a:latin typeface="Georgia"/>
              <a:cs typeface="Georgia"/>
            </a:endParaRPr>
          </a:p>
          <a:p>
            <a:pPr marL="286385" marR="782320" indent="-274320">
              <a:lnSpc>
                <a:spcPts val="259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  <a:tab pos="3164840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“ It </a:t>
            </a:r>
            <a:r>
              <a:rPr sz="2400" spc="-5" dirty="0">
                <a:latin typeface="Georgia"/>
                <a:cs typeface="Georgia"/>
              </a:rPr>
              <a:t>takes years to get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customer </a:t>
            </a:r>
            <a:r>
              <a:rPr sz="2400" dirty="0">
                <a:latin typeface="Georgia"/>
                <a:cs typeface="Georgia"/>
              </a:rPr>
              <a:t>and it </a:t>
            </a:r>
            <a:r>
              <a:rPr sz="2400" spc="-5" dirty="0">
                <a:latin typeface="Georgia"/>
                <a:cs typeface="Georgia"/>
              </a:rPr>
              <a:t>takes  second to lose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one.</a:t>
            </a:r>
            <a:r>
              <a:rPr sz="2400" dirty="0">
                <a:latin typeface="Georgia"/>
                <a:cs typeface="Georgia"/>
              </a:rPr>
              <a:t> ”	</a:t>
            </a:r>
            <a:r>
              <a:rPr sz="2400" spc="3140" dirty="0">
                <a:latin typeface="Wingdings"/>
                <a:cs typeface="Wingdings"/>
              </a:rPr>
              <a:t>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Font typeface="Wingdings"/>
              <a:buChar char=""/>
            </a:pPr>
            <a:endParaRPr sz="3500">
              <a:latin typeface="Wingdings"/>
              <a:cs typeface="Wingdings"/>
            </a:endParaRPr>
          </a:p>
          <a:p>
            <a:pPr marL="286385" marR="513715" indent="-274320" algn="just">
              <a:lnSpc>
                <a:spcPct val="9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60680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Second words of </a:t>
            </a:r>
            <a:r>
              <a:rPr sz="2400" dirty="0">
                <a:latin typeface="Georgia"/>
                <a:cs typeface="Georgia"/>
              </a:rPr>
              <a:t>marketing research means  </a:t>
            </a:r>
            <a:r>
              <a:rPr sz="2400" spc="-5" dirty="0">
                <a:latin typeface="Georgia"/>
                <a:cs typeface="Georgia"/>
              </a:rPr>
              <a:t>gathering, </a:t>
            </a:r>
            <a:r>
              <a:rPr sz="2400" dirty="0">
                <a:latin typeface="Georgia"/>
                <a:cs typeface="Georgia"/>
              </a:rPr>
              <a:t>recording, </a:t>
            </a:r>
            <a:r>
              <a:rPr sz="2400" spc="-5" dirty="0">
                <a:latin typeface="Georgia"/>
                <a:cs typeface="Georgia"/>
              </a:rPr>
              <a:t>collecting, </a:t>
            </a:r>
            <a:r>
              <a:rPr sz="2400" dirty="0">
                <a:latin typeface="Georgia"/>
                <a:cs typeface="Georgia"/>
              </a:rPr>
              <a:t>analyzing and  </a:t>
            </a:r>
            <a:r>
              <a:rPr sz="2400" spc="-5" dirty="0">
                <a:latin typeface="Georgia"/>
                <a:cs typeface="Georgia"/>
              </a:rPr>
              <a:t>interpreting the data collected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activities  </a:t>
            </a:r>
            <a:r>
              <a:rPr sz="2400" spc="-5" dirty="0">
                <a:latin typeface="Georgia"/>
                <a:cs typeface="Georgia"/>
              </a:rPr>
              <a:t>done </a:t>
            </a:r>
            <a:r>
              <a:rPr sz="2400" dirty="0">
                <a:latin typeface="Georgia"/>
                <a:cs typeface="Georgia"/>
              </a:rPr>
              <a:t>in marketing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32993"/>
            <a:ext cx="7467600" cy="6141720"/>
          </a:xfrm>
          <a:custGeom>
            <a:avLst/>
            <a:gdLst/>
            <a:ahLst/>
            <a:cxnLst/>
            <a:rect l="l" t="t" r="r" b="b"/>
            <a:pathLst>
              <a:path w="7467600" h="6141720">
                <a:moveTo>
                  <a:pt x="0" y="6141720"/>
                </a:moveTo>
                <a:lnTo>
                  <a:pt x="7467600" y="6141720"/>
                </a:lnTo>
                <a:lnTo>
                  <a:pt x="7467600" y="0"/>
                </a:lnTo>
                <a:lnTo>
                  <a:pt x="0" y="0"/>
                </a:lnTo>
                <a:lnTo>
                  <a:pt x="0" y="6141720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36564"/>
            <a:ext cx="7263130" cy="60356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7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i="1" spc="-5" dirty="0">
                <a:solidFill>
                  <a:srgbClr val="FF0000"/>
                </a:solidFill>
                <a:latin typeface="Georgia"/>
                <a:cs typeface="Georgia"/>
              </a:rPr>
              <a:t>Research</a:t>
            </a:r>
            <a:r>
              <a:rPr sz="2400" i="1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Georgia"/>
                <a:cs typeface="Georgia"/>
              </a:rPr>
              <a:t>Design:</a:t>
            </a:r>
            <a:endParaRPr sz="2400">
              <a:latin typeface="Georgia"/>
              <a:cs typeface="Georgia"/>
            </a:endParaRPr>
          </a:p>
          <a:p>
            <a:pPr marL="286385" marR="388620" indent="236220">
              <a:lnSpc>
                <a:spcPct val="81200"/>
              </a:lnSpc>
              <a:spcBef>
                <a:spcPts val="795"/>
              </a:spcBef>
            </a:pPr>
            <a:r>
              <a:rPr sz="2100" dirty="0">
                <a:latin typeface="Georgia"/>
                <a:cs typeface="Georgia"/>
              </a:rPr>
              <a:t>Research </a:t>
            </a:r>
            <a:r>
              <a:rPr sz="2100" spc="-5" dirty="0">
                <a:latin typeface="Georgia"/>
                <a:cs typeface="Georgia"/>
              </a:rPr>
              <a:t>design </a:t>
            </a:r>
            <a:r>
              <a:rPr sz="2100" dirty="0">
                <a:latin typeface="Georgia"/>
                <a:cs typeface="Georgia"/>
              </a:rPr>
              <a:t>is a </a:t>
            </a:r>
            <a:r>
              <a:rPr sz="2100" spc="-5" dirty="0">
                <a:latin typeface="Georgia"/>
                <a:cs typeface="Georgia"/>
              </a:rPr>
              <a:t>plan for </a:t>
            </a:r>
            <a:r>
              <a:rPr sz="2100" spc="-10" dirty="0">
                <a:latin typeface="Georgia"/>
                <a:cs typeface="Georgia"/>
              </a:rPr>
              <a:t>conducting </a:t>
            </a:r>
            <a:r>
              <a:rPr sz="2100" dirty="0">
                <a:latin typeface="Georgia"/>
                <a:cs typeface="Georgia"/>
              </a:rPr>
              <a:t>a research. It  </a:t>
            </a:r>
            <a:r>
              <a:rPr sz="2100" spc="-5" dirty="0">
                <a:latin typeface="Georgia"/>
                <a:cs typeface="Georgia"/>
              </a:rPr>
              <a:t>guides the </a:t>
            </a:r>
            <a:r>
              <a:rPr sz="2100" dirty="0">
                <a:latin typeface="Georgia"/>
                <a:cs typeface="Georgia"/>
              </a:rPr>
              <a:t>researcher in </a:t>
            </a:r>
            <a:r>
              <a:rPr sz="2100" spc="-5" dirty="0">
                <a:latin typeface="Georgia"/>
                <a:cs typeface="Georgia"/>
              </a:rPr>
              <a:t>data </a:t>
            </a:r>
            <a:r>
              <a:rPr sz="2100" spc="-10" dirty="0">
                <a:latin typeface="Georgia"/>
                <a:cs typeface="Georgia"/>
              </a:rPr>
              <a:t>collection. </a:t>
            </a:r>
            <a:r>
              <a:rPr sz="2100" dirty="0">
                <a:latin typeface="Georgia"/>
                <a:cs typeface="Georgia"/>
              </a:rPr>
              <a:t>It </a:t>
            </a:r>
            <a:r>
              <a:rPr sz="2100" spc="-5" dirty="0">
                <a:latin typeface="Georgia"/>
                <a:cs typeface="Georgia"/>
              </a:rPr>
              <a:t>gives proper  direction to the</a:t>
            </a:r>
            <a:r>
              <a:rPr sz="2100" spc="1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research.</a:t>
            </a:r>
            <a:endParaRPr sz="2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i="1" dirty="0">
                <a:solidFill>
                  <a:srgbClr val="FF0000"/>
                </a:solidFill>
                <a:latin typeface="Georgia"/>
                <a:cs typeface="Georgia"/>
              </a:rPr>
              <a:t>Preparing </a:t>
            </a:r>
            <a:r>
              <a:rPr sz="2400" i="1" spc="-10" dirty="0">
                <a:solidFill>
                  <a:srgbClr val="FF0000"/>
                </a:solidFill>
                <a:latin typeface="Georgia"/>
                <a:cs typeface="Georgia"/>
              </a:rPr>
              <a:t>Questionnaire:</a:t>
            </a:r>
            <a:endParaRPr sz="2400">
              <a:latin typeface="Georgia"/>
              <a:cs typeface="Georgia"/>
            </a:endParaRPr>
          </a:p>
          <a:p>
            <a:pPr marL="286385" marR="5080" indent="568325">
              <a:lnSpc>
                <a:spcPct val="90000"/>
              </a:lnSpc>
              <a:spcBef>
                <a:spcPts val="600"/>
              </a:spcBef>
            </a:pP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this stage, primary data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collected with the  help of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questionnaire. So the </a:t>
            </a:r>
            <a:r>
              <a:rPr sz="2400" dirty="0">
                <a:latin typeface="Georgia"/>
                <a:cs typeface="Georgia"/>
              </a:rPr>
              <a:t>researcher </a:t>
            </a:r>
            <a:r>
              <a:rPr sz="2400" spc="-5" dirty="0">
                <a:latin typeface="Georgia"/>
                <a:cs typeface="Georgia"/>
              </a:rPr>
              <a:t>has to  prepare </a:t>
            </a:r>
            <a:r>
              <a:rPr sz="2400" dirty="0">
                <a:latin typeface="Georgia"/>
                <a:cs typeface="Georgia"/>
              </a:rPr>
              <a:t>a questionnaire. A questionnaire is a </a:t>
            </a:r>
            <a:r>
              <a:rPr sz="2400" spc="-5" dirty="0">
                <a:latin typeface="Georgia"/>
                <a:cs typeface="Georgia"/>
              </a:rPr>
              <a:t>list of  questions. </a:t>
            </a:r>
            <a:r>
              <a:rPr sz="2400" dirty="0">
                <a:latin typeface="Georgia"/>
                <a:cs typeface="Georgia"/>
              </a:rPr>
              <a:t>These questions are </a:t>
            </a:r>
            <a:r>
              <a:rPr sz="2400" spc="-5" dirty="0">
                <a:latin typeface="Georgia"/>
                <a:cs typeface="Georgia"/>
              </a:rPr>
              <a:t>asked to the  </a:t>
            </a:r>
            <a:r>
              <a:rPr sz="2400" dirty="0">
                <a:latin typeface="Georgia"/>
                <a:cs typeface="Georgia"/>
              </a:rPr>
              <a:t>respondents for </a:t>
            </a:r>
            <a:r>
              <a:rPr sz="2400" spc="-5" dirty="0">
                <a:latin typeface="Georgia"/>
                <a:cs typeface="Georgia"/>
              </a:rPr>
              <a:t>collecting data. </a:t>
            </a:r>
            <a:r>
              <a:rPr sz="2400" dirty="0">
                <a:latin typeface="Georgia"/>
                <a:cs typeface="Georgia"/>
              </a:rPr>
              <a:t>The questionnaire  must </a:t>
            </a:r>
            <a:r>
              <a:rPr sz="2400" spc="-5" dirty="0">
                <a:latin typeface="Georgia"/>
                <a:cs typeface="Georgia"/>
              </a:rPr>
              <a:t>be suitable so that </a:t>
            </a:r>
            <a:r>
              <a:rPr sz="2400" spc="-10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require </a:t>
            </a:r>
            <a:r>
              <a:rPr sz="2400" spc="-5" dirty="0">
                <a:latin typeface="Georgia"/>
                <a:cs typeface="Georgia"/>
              </a:rPr>
              <a:t>data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collected  easily, </a:t>
            </a:r>
            <a:r>
              <a:rPr sz="2400" dirty="0">
                <a:latin typeface="Georgia"/>
                <a:cs typeface="Georgia"/>
              </a:rPr>
              <a:t>quickly and </a:t>
            </a:r>
            <a:r>
              <a:rPr sz="2400" spc="-5" dirty="0">
                <a:latin typeface="Georgia"/>
                <a:cs typeface="Georgia"/>
              </a:rPr>
              <a:t>correctly. </a:t>
            </a:r>
            <a:r>
              <a:rPr sz="2400" dirty="0">
                <a:latin typeface="Georgia"/>
                <a:cs typeface="Georgia"/>
              </a:rPr>
              <a:t>It is </a:t>
            </a:r>
            <a:r>
              <a:rPr sz="2400" spc="-5" dirty="0">
                <a:latin typeface="Georgia"/>
                <a:cs typeface="Georgia"/>
              </a:rPr>
              <a:t>used for  conducting person </a:t>
            </a:r>
            <a:r>
              <a:rPr sz="2400" dirty="0">
                <a:latin typeface="Georgia"/>
                <a:cs typeface="Georgia"/>
              </a:rPr>
              <a:t>interview, </a:t>
            </a:r>
            <a:r>
              <a:rPr sz="2400" spc="-5" dirty="0">
                <a:latin typeface="Georgia"/>
                <a:cs typeface="Georgia"/>
              </a:rPr>
              <a:t>telephone interviews  </a:t>
            </a:r>
            <a:r>
              <a:rPr sz="2400" dirty="0">
                <a:latin typeface="Georgia"/>
                <a:cs typeface="Georgia"/>
              </a:rPr>
              <a:t>and mail </a:t>
            </a:r>
            <a:r>
              <a:rPr sz="2400" spc="-5" dirty="0">
                <a:latin typeface="Georgia"/>
                <a:cs typeface="Georgia"/>
              </a:rPr>
              <a:t>survey. </a:t>
            </a:r>
            <a:r>
              <a:rPr sz="2400" dirty="0">
                <a:latin typeface="Georgia"/>
                <a:cs typeface="Georgia"/>
              </a:rPr>
              <a:t>The researcher must </a:t>
            </a:r>
            <a:r>
              <a:rPr sz="2400" spc="-5" dirty="0">
                <a:latin typeface="Georgia"/>
                <a:cs typeface="Georgia"/>
              </a:rPr>
              <a:t>decide </a:t>
            </a:r>
            <a:r>
              <a:rPr sz="2400" dirty="0">
                <a:latin typeface="Georgia"/>
                <a:cs typeface="Georgia"/>
              </a:rPr>
              <a:t>about  </a:t>
            </a:r>
            <a:r>
              <a:rPr sz="2400" spc="-5" dirty="0">
                <a:latin typeface="Georgia"/>
                <a:cs typeface="Georgia"/>
              </a:rPr>
              <a:t>the type of the </a:t>
            </a:r>
            <a:r>
              <a:rPr sz="2400" dirty="0">
                <a:latin typeface="Georgia"/>
                <a:cs typeface="Georgia"/>
              </a:rPr>
              <a:t>information required, </a:t>
            </a:r>
            <a:r>
              <a:rPr sz="2400" spc="-5" dirty="0">
                <a:latin typeface="Georgia"/>
                <a:cs typeface="Georgia"/>
              </a:rPr>
              <a:t>the type of  </a:t>
            </a:r>
            <a:r>
              <a:rPr sz="2400" dirty="0">
                <a:latin typeface="Georgia"/>
                <a:cs typeface="Georgia"/>
              </a:rPr>
              <a:t>questioned </a:t>
            </a:r>
            <a:r>
              <a:rPr sz="2400" spc="-5" dirty="0">
                <a:latin typeface="Georgia"/>
                <a:cs typeface="Georgia"/>
              </a:rPr>
              <a:t>to be </a:t>
            </a:r>
            <a:r>
              <a:rPr sz="2400" dirty="0">
                <a:latin typeface="Georgia"/>
                <a:cs typeface="Georgia"/>
              </a:rPr>
              <a:t>asked, </a:t>
            </a:r>
            <a:r>
              <a:rPr sz="2400" spc="-5" dirty="0">
                <a:latin typeface="Georgia"/>
                <a:cs typeface="Georgia"/>
              </a:rPr>
              <a:t>the wordings of the  </a:t>
            </a:r>
            <a:r>
              <a:rPr sz="2400" dirty="0">
                <a:latin typeface="Georgia"/>
                <a:cs typeface="Georgia"/>
              </a:rPr>
              <a:t>questionnaire, its </a:t>
            </a:r>
            <a:r>
              <a:rPr sz="2400" spc="-5" dirty="0">
                <a:latin typeface="Georgia"/>
                <a:cs typeface="Georgia"/>
              </a:rPr>
              <a:t>order,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etc.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06145"/>
            <a:ext cx="7467600" cy="6068695"/>
          </a:xfrm>
          <a:custGeom>
            <a:avLst/>
            <a:gdLst/>
            <a:ahLst/>
            <a:cxnLst/>
            <a:rect l="l" t="t" r="r" b="b"/>
            <a:pathLst>
              <a:path w="7467600" h="6068695">
                <a:moveTo>
                  <a:pt x="0" y="6068568"/>
                </a:moveTo>
                <a:lnTo>
                  <a:pt x="7467600" y="6068568"/>
                </a:lnTo>
                <a:lnTo>
                  <a:pt x="7467600" y="0"/>
                </a:lnTo>
                <a:lnTo>
                  <a:pt x="0" y="0"/>
                </a:lnTo>
                <a:lnTo>
                  <a:pt x="0" y="6068568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82328"/>
            <a:ext cx="7064375" cy="188531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26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72110" algn="l"/>
                <a:tab pos="372745" algn="l"/>
              </a:tabLst>
            </a:pP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Sample</a:t>
            </a:r>
            <a:r>
              <a:rPr sz="2800" i="1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Respondents:</a:t>
            </a:r>
            <a:endParaRPr sz="2800">
              <a:latin typeface="Georgia"/>
              <a:cs typeface="Georgia"/>
            </a:endParaRPr>
          </a:p>
          <a:p>
            <a:pPr marL="286385" marR="5080" indent="326390">
              <a:lnSpc>
                <a:spcPct val="108300"/>
              </a:lnSpc>
              <a:spcBef>
                <a:spcPts val="760"/>
              </a:spcBef>
            </a:pPr>
            <a:r>
              <a:rPr sz="2400" spc="-5" dirty="0">
                <a:latin typeface="Georgia"/>
                <a:cs typeface="Georgia"/>
              </a:rPr>
              <a:t>Ensuring </a:t>
            </a:r>
            <a:r>
              <a:rPr sz="2400" dirty="0">
                <a:latin typeface="Georgia"/>
                <a:cs typeface="Georgia"/>
              </a:rPr>
              <a:t>no </a:t>
            </a:r>
            <a:r>
              <a:rPr sz="2400" spc="-5" dirty="0">
                <a:latin typeface="Georgia"/>
                <a:cs typeface="Georgia"/>
              </a:rPr>
              <a:t>lapses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structure or wording of  </a:t>
            </a:r>
            <a:r>
              <a:rPr sz="2400" dirty="0">
                <a:latin typeface="Georgia"/>
                <a:cs typeface="Georgia"/>
              </a:rPr>
              <a:t>questionnaire, a </a:t>
            </a:r>
            <a:r>
              <a:rPr sz="2400" spc="-5" dirty="0">
                <a:latin typeface="Georgia"/>
                <a:cs typeface="Georgia"/>
              </a:rPr>
              <a:t>dry </a:t>
            </a:r>
            <a:r>
              <a:rPr sz="2400" dirty="0">
                <a:latin typeface="Georgia"/>
                <a:cs typeface="Georgia"/>
              </a:rPr>
              <a:t>run </a:t>
            </a:r>
            <a:r>
              <a:rPr sz="2400" spc="-5" dirty="0">
                <a:latin typeface="Georgia"/>
                <a:cs typeface="Georgia"/>
              </a:rPr>
              <a:t>or </a:t>
            </a:r>
            <a:r>
              <a:rPr sz="2400" dirty="0">
                <a:latin typeface="Georgia"/>
                <a:cs typeface="Georgia"/>
              </a:rPr>
              <a:t>rehearsal is </a:t>
            </a:r>
            <a:r>
              <a:rPr sz="2400" spc="-5" dirty="0">
                <a:latin typeface="Georgia"/>
                <a:cs typeface="Georgia"/>
              </a:rPr>
              <a:t>attempted.  </a:t>
            </a:r>
            <a:r>
              <a:rPr sz="2400" dirty="0">
                <a:latin typeface="Georgia"/>
                <a:cs typeface="Georgia"/>
              </a:rPr>
              <a:t>This </a:t>
            </a:r>
            <a:r>
              <a:rPr sz="2400" spc="-5" dirty="0">
                <a:latin typeface="Georgia"/>
                <a:cs typeface="Georgia"/>
              </a:rPr>
              <a:t>stage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also known </a:t>
            </a:r>
            <a:r>
              <a:rPr sz="2400" dirty="0">
                <a:latin typeface="Georgia"/>
                <a:cs typeface="Georgia"/>
              </a:rPr>
              <a:t>as </a:t>
            </a:r>
            <a:r>
              <a:rPr sz="2400" spc="-5" dirty="0">
                <a:latin typeface="Georgia"/>
                <a:cs typeface="Georgia"/>
              </a:rPr>
              <a:t>pilot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survey.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86446"/>
            <a:ext cx="7192009" cy="225171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26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72110" algn="l"/>
                <a:tab pos="372745" algn="l"/>
              </a:tabLst>
            </a:pP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Data</a:t>
            </a:r>
            <a:r>
              <a:rPr sz="2800" i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Collection:</a:t>
            </a:r>
            <a:endParaRPr sz="2800">
              <a:latin typeface="Georgia"/>
              <a:cs typeface="Georgia"/>
            </a:endParaRPr>
          </a:p>
          <a:p>
            <a:pPr marL="286385" marR="5080" indent="411480">
              <a:lnSpc>
                <a:spcPct val="105600"/>
              </a:lnSpc>
              <a:spcBef>
                <a:spcPts val="840"/>
              </a:spcBef>
              <a:tabLst>
                <a:tab pos="5278755" algn="l"/>
              </a:tabLst>
            </a:pPr>
            <a:r>
              <a:rPr sz="2400" spc="-5" dirty="0">
                <a:latin typeface="Georgia"/>
                <a:cs typeface="Georgia"/>
              </a:rPr>
              <a:t>Data can be collected such </a:t>
            </a:r>
            <a:r>
              <a:rPr sz="2400" dirty="0">
                <a:latin typeface="Georgia"/>
                <a:cs typeface="Georgia"/>
              </a:rPr>
              <a:t>as mail </a:t>
            </a:r>
            <a:r>
              <a:rPr sz="2400" spc="-10" dirty="0">
                <a:latin typeface="Georgia"/>
                <a:cs typeface="Georgia"/>
              </a:rPr>
              <a:t>survey  </a:t>
            </a:r>
            <a:r>
              <a:rPr sz="2400" dirty="0">
                <a:latin typeface="Georgia"/>
                <a:cs typeface="Georgia"/>
              </a:rPr>
              <a:t>method, </a:t>
            </a:r>
            <a:r>
              <a:rPr sz="2400" spc="-5" dirty="0">
                <a:latin typeface="Georgia"/>
                <a:cs typeface="Georgia"/>
              </a:rPr>
              <a:t>with help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trained interviewers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case of  personal </a:t>
            </a:r>
            <a:r>
              <a:rPr sz="2400" dirty="0">
                <a:latin typeface="Georgia"/>
                <a:cs typeface="Georgia"/>
              </a:rPr>
              <a:t>interview method. </a:t>
            </a:r>
            <a:r>
              <a:rPr sz="2400" spc="-5" dirty="0">
                <a:latin typeface="Georgia"/>
                <a:cs typeface="Georgia"/>
              </a:rPr>
              <a:t>Collected data should  be </a:t>
            </a:r>
            <a:r>
              <a:rPr sz="2400" dirty="0">
                <a:latin typeface="Georgia"/>
                <a:cs typeface="Georgia"/>
              </a:rPr>
              <a:t>reliable, magnifiable,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sufficient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&amp;	</a:t>
            </a:r>
            <a:r>
              <a:rPr sz="2400" spc="-5" dirty="0">
                <a:latin typeface="Georgia"/>
                <a:cs typeface="Georgia"/>
              </a:rPr>
              <a:t>complete.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32993"/>
            <a:ext cx="7467600" cy="6141720"/>
          </a:xfrm>
          <a:custGeom>
            <a:avLst/>
            <a:gdLst/>
            <a:ahLst/>
            <a:cxnLst/>
            <a:rect l="l" t="t" r="r" b="b"/>
            <a:pathLst>
              <a:path w="7467600" h="6141720">
                <a:moveTo>
                  <a:pt x="0" y="6141720"/>
                </a:moveTo>
                <a:lnTo>
                  <a:pt x="7467600" y="6141720"/>
                </a:lnTo>
                <a:lnTo>
                  <a:pt x="7467600" y="0"/>
                </a:lnTo>
                <a:lnTo>
                  <a:pt x="0" y="0"/>
                </a:lnTo>
                <a:lnTo>
                  <a:pt x="0" y="6141720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52955"/>
            <a:ext cx="7186930" cy="535368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71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Data Processing:</a:t>
            </a:r>
            <a:endParaRPr sz="2800">
              <a:latin typeface="Georgia"/>
              <a:cs typeface="Georgia"/>
            </a:endParaRPr>
          </a:p>
          <a:p>
            <a:pPr marL="286385" marR="93345" indent="610870">
              <a:lnSpc>
                <a:spcPct val="102200"/>
              </a:lnSpc>
              <a:spcBef>
                <a:spcPts val="1325"/>
              </a:spcBef>
            </a:pPr>
            <a:r>
              <a:rPr sz="2400" spc="-5" dirty="0">
                <a:latin typeface="Georgia"/>
                <a:cs typeface="Georgia"/>
              </a:rPr>
              <a:t>collected data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processed for drawing out  larger picture. Classification of data, scrutiny of  data, editing, coding etc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done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this stage. </a:t>
            </a:r>
            <a:r>
              <a:rPr sz="2400" dirty="0">
                <a:latin typeface="Georgia"/>
                <a:cs typeface="Georgia"/>
              </a:rPr>
              <a:t>It is  arrangement &amp; </a:t>
            </a:r>
            <a:r>
              <a:rPr sz="2400" spc="-5" dirty="0">
                <a:latin typeface="Georgia"/>
                <a:cs typeface="Georgia"/>
              </a:rPr>
              <a:t>processing of data for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analysis.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95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Analysis and </a:t>
            </a:r>
            <a:r>
              <a:rPr sz="2800" i="1" spc="-5" dirty="0">
                <a:solidFill>
                  <a:srgbClr val="FF0000"/>
                </a:solidFill>
                <a:latin typeface="Georgia"/>
                <a:cs typeface="Georgia"/>
              </a:rPr>
              <a:t>interpretation of</a:t>
            </a:r>
            <a:r>
              <a:rPr sz="2800" i="1" spc="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Georgia"/>
                <a:cs typeface="Georgia"/>
              </a:rPr>
              <a:t>data:</a:t>
            </a:r>
            <a:endParaRPr sz="2800">
              <a:latin typeface="Georgia"/>
              <a:cs typeface="Georgia"/>
            </a:endParaRPr>
          </a:p>
          <a:p>
            <a:pPr marL="286385" marR="5080" indent="411480">
              <a:lnSpc>
                <a:spcPct val="100899"/>
              </a:lnSpc>
              <a:spcBef>
                <a:spcPts val="975"/>
              </a:spcBef>
            </a:pP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this stage, the researcher </a:t>
            </a:r>
            <a:r>
              <a:rPr sz="2400" dirty="0">
                <a:latin typeface="Georgia"/>
                <a:cs typeface="Georgia"/>
              </a:rPr>
              <a:t>analyzes and  interprets </a:t>
            </a:r>
            <a:r>
              <a:rPr sz="2400" spc="-5" dirty="0">
                <a:latin typeface="Georgia"/>
                <a:cs typeface="Georgia"/>
              </a:rPr>
              <a:t>the data. </a:t>
            </a:r>
            <a:r>
              <a:rPr sz="2400" dirty="0">
                <a:latin typeface="Georgia"/>
                <a:cs typeface="Georgia"/>
              </a:rPr>
              <a:t>That is, </a:t>
            </a:r>
            <a:r>
              <a:rPr sz="2400" spc="-5" dirty="0">
                <a:latin typeface="Georgia"/>
                <a:cs typeface="Georgia"/>
              </a:rPr>
              <a:t>he studies the data </a:t>
            </a:r>
            <a:r>
              <a:rPr sz="2400" dirty="0">
                <a:latin typeface="Georgia"/>
                <a:cs typeface="Georgia"/>
              </a:rPr>
              <a:t>very  </a:t>
            </a:r>
            <a:r>
              <a:rPr sz="2400" spc="-5" dirty="0">
                <a:latin typeface="Georgia"/>
                <a:cs typeface="Georgia"/>
              </a:rPr>
              <a:t>careful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draws conclusions from </a:t>
            </a:r>
            <a:r>
              <a:rPr sz="2400" dirty="0">
                <a:latin typeface="Georgia"/>
                <a:cs typeface="Georgia"/>
              </a:rPr>
              <a:t>it. These  </a:t>
            </a:r>
            <a:r>
              <a:rPr sz="2400" spc="-5" dirty="0">
                <a:latin typeface="Georgia"/>
                <a:cs typeface="Georgia"/>
              </a:rPr>
              <a:t>conclusions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then used to solve the </a:t>
            </a:r>
            <a:r>
              <a:rPr sz="2400" dirty="0">
                <a:latin typeface="Georgia"/>
                <a:cs typeface="Georgia"/>
              </a:rPr>
              <a:t>marketing  </a:t>
            </a:r>
            <a:r>
              <a:rPr sz="2400" spc="-5" dirty="0">
                <a:latin typeface="Georgia"/>
                <a:cs typeface="Georgia"/>
              </a:rPr>
              <a:t>problem.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06145"/>
            <a:ext cx="7467600" cy="6068695"/>
          </a:xfrm>
          <a:custGeom>
            <a:avLst/>
            <a:gdLst/>
            <a:ahLst/>
            <a:cxnLst/>
            <a:rect l="l" t="t" r="r" b="b"/>
            <a:pathLst>
              <a:path w="7467600" h="6068695">
                <a:moveTo>
                  <a:pt x="0" y="6068568"/>
                </a:moveTo>
                <a:lnTo>
                  <a:pt x="7467600" y="6068568"/>
                </a:lnTo>
                <a:lnTo>
                  <a:pt x="7467600" y="0"/>
                </a:lnTo>
                <a:lnTo>
                  <a:pt x="0" y="0"/>
                </a:lnTo>
                <a:lnTo>
                  <a:pt x="0" y="6068568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34404"/>
            <a:ext cx="7272020" cy="56661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20"/>
              </a:spcBef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Drafting Research</a:t>
            </a:r>
            <a:r>
              <a:rPr sz="2600" i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report:</a:t>
            </a:r>
            <a:endParaRPr sz="2600">
              <a:latin typeface="Georgia"/>
              <a:cs typeface="Georgia"/>
            </a:endParaRPr>
          </a:p>
          <a:p>
            <a:pPr marL="286385" marR="31115" indent="191770">
              <a:lnSpc>
                <a:spcPct val="90000"/>
              </a:lnSpc>
              <a:spcBef>
                <a:spcPts val="615"/>
              </a:spcBef>
            </a:pPr>
            <a:r>
              <a:rPr sz="2200" spc="-5" dirty="0">
                <a:latin typeface="Georgia"/>
                <a:cs typeface="Georgia"/>
              </a:rPr>
              <a:t>In this </a:t>
            </a:r>
            <a:r>
              <a:rPr sz="2200" spc="-10" dirty="0">
                <a:latin typeface="Georgia"/>
                <a:cs typeface="Georgia"/>
              </a:rPr>
              <a:t>stage, </a:t>
            </a:r>
            <a:r>
              <a:rPr sz="2200" spc="-5" dirty="0">
                <a:latin typeface="Georgia"/>
                <a:cs typeface="Georgia"/>
              </a:rPr>
              <a:t>the researcher prepares the final </a:t>
            </a:r>
            <a:r>
              <a:rPr sz="2200" spc="-10" dirty="0">
                <a:latin typeface="Georgia"/>
                <a:cs typeface="Georgia"/>
              </a:rPr>
              <a:t>research  </a:t>
            </a:r>
            <a:r>
              <a:rPr sz="2200" spc="-5" dirty="0">
                <a:latin typeface="Georgia"/>
                <a:cs typeface="Georgia"/>
              </a:rPr>
              <a:t>report. This report </a:t>
            </a:r>
            <a:r>
              <a:rPr sz="2200" spc="-10" dirty="0">
                <a:latin typeface="Georgia"/>
                <a:cs typeface="Georgia"/>
              </a:rPr>
              <a:t>contains </a:t>
            </a:r>
            <a:r>
              <a:rPr sz="2200" spc="-5" dirty="0">
                <a:latin typeface="Georgia"/>
                <a:cs typeface="Georgia"/>
              </a:rPr>
              <a:t>a </a:t>
            </a:r>
            <a:r>
              <a:rPr sz="2200" spc="-10" dirty="0">
                <a:latin typeface="Georgia"/>
                <a:cs typeface="Georgia"/>
              </a:rPr>
              <a:t>title </a:t>
            </a:r>
            <a:r>
              <a:rPr sz="2200" spc="-5" dirty="0">
                <a:latin typeface="Georgia"/>
                <a:cs typeface="Georgia"/>
              </a:rPr>
              <a:t>of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report, method  </a:t>
            </a:r>
            <a:r>
              <a:rPr sz="2200" spc="-10" dirty="0">
                <a:latin typeface="Georgia"/>
                <a:cs typeface="Georgia"/>
              </a:rPr>
              <a:t>used, </a:t>
            </a:r>
            <a:r>
              <a:rPr sz="2200" spc="-5" dirty="0">
                <a:latin typeface="Georgia"/>
                <a:cs typeface="Georgia"/>
              </a:rPr>
              <a:t>findings, </a:t>
            </a:r>
            <a:r>
              <a:rPr sz="2200" spc="-10" dirty="0">
                <a:latin typeface="Georgia"/>
                <a:cs typeface="Georgia"/>
              </a:rPr>
              <a:t>conclusions </a:t>
            </a:r>
            <a:r>
              <a:rPr sz="2200" spc="-5" dirty="0">
                <a:latin typeface="Georgia"/>
                <a:cs typeface="Georgia"/>
              </a:rPr>
              <a:t>and </a:t>
            </a:r>
            <a:r>
              <a:rPr sz="2200" spc="-10" dirty="0">
                <a:latin typeface="Georgia"/>
                <a:cs typeface="Georgia"/>
              </a:rPr>
              <a:t>suggestions about </a:t>
            </a:r>
            <a:r>
              <a:rPr sz="2200" spc="-5" dirty="0">
                <a:latin typeface="Georgia"/>
                <a:cs typeface="Georgia"/>
              </a:rPr>
              <a:t>how  to </a:t>
            </a:r>
            <a:r>
              <a:rPr sz="2200" spc="-10" dirty="0">
                <a:latin typeface="Georgia"/>
                <a:cs typeface="Georgia"/>
              </a:rPr>
              <a:t>solve the marketing problem. </a:t>
            </a:r>
            <a:r>
              <a:rPr sz="2200" spc="-5" dirty="0">
                <a:latin typeface="Georgia"/>
                <a:cs typeface="Georgia"/>
              </a:rPr>
              <a:t>The language of </a:t>
            </a:r>
            <a:r>
              <a:rPr sz="2200" spc="-10" dirty="0">
                <a:latin typeface="Georgia"/>
                <a:cs typeface="Georgia"/>
              </a:rPr>
              <a:t>the  </a:t>
            </a:r>
            <a:r>
              <a:rPr sz="2200" spc="-5" dirty="0">
                <a:latin typeface="Georgia"/>
                <a:cs typeface="Georgia"/>
              </a:rPr>
              <a:t>report must not be very difficult. The report must </a:t>
            </a:r>
            <a:r>
              <a:rPr sz="2200" spc="-10" dirty="0">
                <a:latin typeface="Georgia"/>
                <a:cs typeface="Georgia"/>
              </a:rPr>
              <a:t>be  </a:t>
            </a:r>
            <a:r>
              <a:rPr sz="2200" spc="-5" dirty="0">
                <a:latin typeface="Georgia"/>
                <a:cs typeface="Georgia"/>
              </a:rPr>
              <a:t>submitted to </a:t>
            </a:r>
            <a:r>
              <a:rPr sz="2200" spc="-10" dirty="0">
                <a:latin typeface="Georgia"/>
                <a:cs typeface="Georgia"/>
              </a:rPr>
              <a:t>the marketing executives </a:t>
            </a:r>
            <a:r>
              <a:rPr sz="2200" spc="-5" dirty="0">
                <a:latin typeface="Georgia"/>
                <a:cs typeface="Georgia"/>
              </a:rPr>
              <a:t>for  recommendations and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implementation.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5091430" algn="l"/>
              </a:tabLst>
            </a:pPr>
            <a:r>
              <a:rPr sz="1800" spc="10" dirty="0">
                <a:solidFill>
                  <a:srgbClr val="FD8537"/>
                </a:solidFill>
                <a:latin typeface="Courier New"/>
                <a:cs typeface="Courier New"/>
              </a:rPr>
              <a:t>o </a:t>
            </a: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Presenting finding</a:t>
            </a:r>
            <a:r>
              <a:rPr sz="2600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i="1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sz="2600" i="1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Georgia"/>
                <a:cs typeface="Georgia"/>
              </a:rPr>
              <a:t>decision,	following:</a:t>
            </a:r>
            <a:endParaRPr sz="2600">
              <a:latin typeface="Georgia"/>
              <a:cs typeface="Georgia"/>
            </a:endParaRPr>
          </a:p>
          <a:p>
            <a:pPr marL="286385" marR="5080" indent="259079">
              <a:lnSpc>
                <a:spcPts val="2380"/>
              </a:lnSpc>
              <a:spcBef>
                <a:spcPts val="645"/>
              </a:spcBef>
            </a:pPr>
            <a:r>
              <a:rPr sz="2200" spc="-5" dirty="0">
                <a:latin typeface="Georgia"/>
                <a:cs typeface="Georgia"/>
              </a:rPr>
              <a:t>Finally, </a:t>
            </a:r>
            <a:r>
              <a:rPr sz="2200" spc="-10" dirty="0">
                <a:latin typeface="Georgia"/>
                <a:cs typeface="Georgia"/>
              </a:rPr>
              <a:t>the last step </a:t>
            </a:r>
            <a:r>
              <a:rPr sz="2200" spc="-5" dirty="0">
                <a:latin typeface="Georgia"/>
                <a:cs typeface="Georgia"/>
              </a:rPr>
              <a:t>in a marketing research process is  to do a </a:t>
            </a:r>
            <a:r>
              <a:rPr sz="2200" spc="-10" dirty="0">
                <a:latin typeface="Georgia"/>
                <a:cs typeface="Georgia"/>
              </a:rPr>
              <a:t>follow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up.</a:t>
            </a:r>
            <a:endParaRPr sz="2200">
              <a:latin typeface="Georgia"/>
              <a:cs typeface="Georgia"/>
            </a:endParaRPr>
          </a:p>
          <a:p>
            <a:pPr marL="286385" marR="65405" indent="326390">
              <a:lnSpc>
                <a:spcPts val="2380"/>
              </a:lnSpc>
              <a:spcBef>
                <a:spcPts val="595"/>
              </a:spcBef>
            </a:pPr>
            <a:r>
              <a:rPr sz="2200" spc="-5" dirty="0">
                <a:latin typeface="Georgia"/>
                <a:cs typeface="Georgia"/>
              </a:rPr>
              <a:t>In this </a:t>
            </a:r>
            <a:r>
              <a:rPr sz="2200" spc="-10" dirty="0">
                <a:latin typeface="Georgia"/>
                <a:cs typeface="Georgia"/>
              </a:rPr>
              <a:t>stage, the </a:t>
            </a:r>
            <a:r>
              <a:rPr sz="2200" spc="-5" dirty="0">
                <a:latin typeface="Georgia"/>
                <a:cs typeface="Georgia"/>
              </a:rPr>
              <a:t>marketing </a:t>
            </a:r>
            <a:r>
              <a:rPr sz="2200" spc="-10" dirty="0">
                <a:latin typeface="Georgia"/>
                <a:cs typeface="Georgia"/>
              </a:rPr>
              <a:t>executive makes changes  </a:t>
            </a:r>
            <a:r>
              <a:rPr sz="2200" spc="-5" dirty="0">
                <a:latin typeface="Georgia"/>
                <a:cs typeface="Georgia"/>
              </a:rPr>
              <a:t>in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product, price, marketing policies, </a:t>
            </a:r>
            <a:r>
              <a:rPr sz="2200" spc="-10" dirty="0">
                <a:latin typeface="Georgia"/>
                <a:cs typeface="Georgia"/>
              </a:rPr>
              <a:t>etc. </a:t>
            </a:r>
            <a:r>
              <a:rPr sz="2200" spc="-5" dirty="0">
                <a:latin typeface="Georgia"/>
                <a:cs typeface="Georgia"/>
              </a:rPr>
              <a:t>as </a:t>
            </a:r>
            <a:r>
              <a:rPr sz="2200" spc="-10" dirty="0">
                <a:latin typeface="Georgia"/>
                <a:cs typeface="Georgia"/>
              </a:rPr>
              <a:t>per the  </a:t>
            </a:r>
            <a:r>
              <a:rPr sz="2200" spc="-5" dirty="0">
                <a:latin typeface="Georgia"/>
                <a:cs typeface="Georgia"/>
              </a:rPr>
              <a:t>recommendations of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report. Here,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researcher  </a:t>
            </a:r>
            <a:r>
              <a:rPr sz="2200" spc="-10" dirty="0">
                <a:latin typeface="Georgia"/>
                <a:cs typeface="Georgia"/>
              </a:rPr>
              <a:t>should </a:t>
            </a:r>
            <a:r>
              <a:rPr sz="2200" spc="-5" dirty="0">
                <a:latin typeface="Georgia"/>
                <a:cs typeface="Georgia"/>
              </a:rPr>
              <a:t>find </a:t>
            </a:r>
            <a:r>
              <a:rPr sz="2200" spc="-10" dirty="0">
                <a:latin typeface="Georgia"/>
                <a:cs typeface="Georgia"/>
              </a:rPr>
              <a:t>out, whether </a:t>
            </a:r>
            <a:r>
              <a:rPr sz="2200" spc="-5" dirty="0">
                <a:latin typeface="Georgia"/>
                <a:cs typeface="Georgia"/>
              </a:rPr>
              <a:t>his </a:t>
            </a:r>
            <a:r>
              <a:rPr sz="2200" spc="-10" dirty="0">
                <a:latin typeface="Georgia"/>
                <a:cs typeface="Georgia"/>
              </a:rPr>
              <a:t>recommendations </a:t>
            </a:r>
            <a:r>
              <a:rPr sz="2200" spc="-5" dirty="0">
                <a:latin typeface="Georgia"/>
                <a:cs typeface="Georgia"/>
              </a:rPr>
              <a:t>are  implemented properly or not. He </a:t>
            </a:r>
            <a:r>
              <a:rPr sz="2200" spc="-10" dirty="0">
                <a:latin typeface="Georgia"/>
                <a:cs typeface="Georgia"/>
              </a:rPr>
              <a:t>should also </a:t>
            </a:r>
            <a:r>
              <a:rPr sz="2200" spc="-5" dirty="0">
                <a:latin typeface="Georgia"/>
                <a:cs typeface="Georgia"/>
              </a:rPr>
              <a:t>figure-out,  </a:t>
            </a:r>
            <a:r>
              <a:rPr sz="2200" spc="-10" dirty="0">
                <a:latin typeface="Georgia"/>
                <a:cs typeface="Georgia"/>
              </a:rPr>
              <a:t>whether </a:t>
            </a:r>
            <a:r>
              <a:rPr sz="2200" spc="-5" dirty="0">
                <a:latin typeface="Georgia"/>
                <a:cs typeface="Georgia"/>
              </a:rPr>
              <a:t>the marketing </a:t>
            </a:r>
            <a:r>
              <a:rPr sz="2200" spc="-10" dirty="0">
                <a:latin typeface="Georgia"/>
                <a:cs typeface="Georgia"/>
              </a:rPr>
              <a:t>problem </a:t>
            </a:r>
            <a:r>
              <a:rPr sz="2200" spc="-5" dirty="0">
                <a:latin typeface="Georgia"/>
                <a:cs typeface="Georgia"/>
              </a:rPr>
              <a:t>is </a:t>
            </a:r>
            <a:r>
              <a:rPr sz="2200" spc="-10" dirty="0">
                <a:latin typeface="Georgia"/>
                <a:cs typeface="Georgia"/>
              </a:rPr>
              <a:t>solved </a:t>
            </a:r>
            <a:r>
              <a:rPr sz="2200" spc="-5" dirty="0">
                <a:latin typeface="Georgia"/>
                <a:cs typeface="Georgia"/>
              </a:rPr>
              <a:t>or</a:t>
            </a:r>
            <a:r>
              <a:rPr sz="2200" spc="6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not.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7467600" cy="1143000"/>
          </a:xfrm>
          <a:prstGeom prst="rect">
            <a:avLst/>
          </a:prstGeom>
          <a:ln w="25907">
            <a:solidFill>
              <a:srgbClr val="FD853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3000" spc="-35" dirty="0"/>
              <a:t>L</a:t>
            </a:r>
            <a:r>
              <a:rPr spc="-35" dirty="0"/>
              <a:t>IMITATIONS </a:t>
            </a:r>
            <a:r>
              <a:rPr sz="3000" spc="-5" dirty="0"/>
              <a:t>O</a:t>
            </a:r>
            <a:r>
              <a:rPr spc="-5" dirty="0"/>
              <a:t>F </a:t>
            </a:r>
            <a:r>
              <a:rPr sz="3000" spc="-5" dirty="0"/>
              <a:t>M</a:t>
            </a:r>
            <a:r>
              <a:rPr spc="-5" dirty="0"/>
              <a:t>ARKETING</a:t>
            </a:r>
            <a:r>
              <a:rPr spc="530" dirty="0"/>
              <a:t> </a:t>
            </a:r>
            <a:r>
              <a:rPr sz="3000" spc="-5" dirty="0"/>
              <a:t>R</a:t>
            </a:r>
            <a:r>
              <a:rPr spc="-5" dirty="0"/>
              <a:t>ESEARCH</a:t>
            </a:r>
            <a:r>
              <a:rPr sz="3000" spc="-5" dirty="0"/>
              <a:t>.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57962" y="1629917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59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31923"/>
            <a:ext cx="6491605" cy="3805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4490" indent="-352425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364490" algn="l"/>
                <a:tab pos="365125" algn="l"/>
              </a:tabLst>
            </a:pPr>
            <a:r>
              <a:rPr sz="2200" spc="-5" dirty="0">
                <a:latin typeface="Georgia"/>
                <a:cs typeface="Georgia"/>
              </a:rPr>
              <a:t>Limitations of Marketing Research are as</a:t>
            </a:r>
            <a:r>
              <a:rPr sz="2200" spc="1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follows: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2450">
              <a:latin typeface="Georgia"/>
              <a:cs typeface="Georgia"/>
            </a:endParaRPr>
          </a:p>
          <a:p>
            <a:pPr marL="353695" indent="-341630">
              <a:lnSpc>
                <a:spcPct val="10000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353695" algn="l"/>
                <a:tab pos="354330" algn="l"/>
              </a:tabLst>
            </a:pPr>
            <a:r>
              <a:rPr sz="2200" spc="-10" dirty="0">
                <a:latin typeface="Georgia"/>
                <a:cs typeface="Georgia"/>
              </a:rPr>
              <a:t>No </a:t>
            </a:r>
            <a:r>
              <a:rPr sz="2200" spc="-5" dirty="0">
                <a:latin typeface="Georgia"/>
                <a:cs typeface="Georgia"/>
              </a:rPr>
              <a:t>Auto mode or readymade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solution.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2450">
              <a:latin typeface="Georgia"/>
              <a:cs typeface="Georgia"/>
            </a:endParaRPr>
          </a:p>
          <a:p>
            <a:pPr marL="353695" indent="-341630">
              <a:lnSpc>
                <a:spcPct val="10000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353695" algn="l"/>
                <a:tab pos="354330" algn="l"/>
              </a:tabLst>
            </a:pPr>
            <a:r>
              <a:rPr sz="2200" spc="-10" dirty="0">
                <a:latin typeface="Georgia"/>
                <a:cs typeface="Georgia"/>
              </a:rPr>
              <a:t>Not </a:t>
            </a:r>
            <a:r>
              <a:rPr sz="2200" spc="-5" dirty="0">
                <a:latin typeface="Georgia"/>
                <a:cs typeface="Georgia"/>
              </a:rPr>
              <a:t>a </a:t>
            </a:r>
            <a:r>
              <a:rPr sz="2200" spc="-10" dirty="0">
                <a:latin typeface="Georgia"/>
                <a:cs typeface="Georgia"/>
              </a:rPr>
              <a:t>one size </a:t>
            </a:r>
            <a:r>
              <a:rPr sz="2200" spc="-5" dirty="0">
                <a:latin typeface="Georgia"/>
                <a:cs typeface="Georgia"/>
              </a:rPr>
              <a:t>fits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all.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Font typeface="Wingdings"/>
              <a:buChar char=""/>
            </a:pPr>
            <a:endParaRPr sz="2450">
              <a:latin typeface="Georgia"/>
              <a:cs typeface="Georgia"/>
            </a:endParaRPr>
          </a:p>
          <a:p>
            <a:pPr marL="353695" indent="-341630">
              <a:lnSpc>
                <a:spcPct val="10000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353695" algn="l"/>
                <a:tab pos="354330" algn="l"/>
              </a:tabLst>
            </a:pPr>
            <a:r>
              <a:rPr sz="2200" spc="-10" dirty="0">
                <a:latin typeface="Georgia"/>
                <a:cs typeface="Georgia"/>
              </a:rPr>
              <a:t>Data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dependent.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2450">
              <a:latin typeface="Georgia"/>
              <a:cs typeface="Georgia"/>
            </a:endParaRPr>
          </a:p>
          <a:p>
            <a:pPr marL="353695" indent="-341630">
              <a:lnSpc>
                <a:spcPct val="10000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353695" algn="l"/>
                <a:tab pos="354330" algn="l"/>
              </a:tabLst>
            </a:pPr>
            <a:r>
              <a:rPr sz="2200" spc="-10" dirty="0">
                <a:latin typeface="Georgia"/>
                <a:cs typeface="Georgia"/>
              </a:rPr>
              <a:t>Not Dynamic </a:t>
            </a:r>
            <a:r>
              <a:rPr sz="2200" spc="-5" dirty="0">
                <a:latin typeface="Georgia"/>
                <a:cs typeface="Georgia"/>
              </a:rPr>
              <a:t>as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world out </a:t>
            </a:r>
            <a:r>
              <a:rPr sz="2200" spc="-10" dirty="0">
                <a:latin typeface="Georgia"/>
                <a:cs typeface="Georgia"/>
              </a:rPr>
              <a:t>there</a:t>
            </a:r>
            <a:r>
              <a:rPr sz="2200" spc="6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2450">
              <a:latin typeface="Georgia"/>
              <a:cs typeface="Georgia"/>
            </a:endParaRPr>
          </a:p>
          <a:p>
            <a:pPr marL="353695" indent="-34163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353695" algn="l"/>
                <a:tab pos="354330" algn="l"/>
              </a:tabLst>
            </a:pPr>
            <a:r>
              <a:rPr sz="2200" spc="-5" dirty="0">
                <a:latin typeface="Georgia"/>
                <a:cs typeface="Georgia"/>
              </a:rPr>
              <a:t>Can avoid a risk, </a:t>
            </a:r>
            <a:r>
              <a:rPr sz="2200" spc="-10" dirty="0">
                <a:latin typeface="Georgia"/>
                <a:cs typeface="Georgia"/>
              </a:rPr>
              <a:t>but </a:t>
            </a:r>
            <a:r>
              <a:rPr sz="2200" spc="-5" dirty="0">
                <a:latin typeface="Georgia"/>
                <a:cs typeface="Georgia"/>
              </a:rPr>
              <a:t>not without a </a:t>
            </a:r>
            <a:r>
              <a:rPr sz="2200" spc="-10" dirty="0">
                <a:latin typeface="Georgia"/>
                <a:cs typeface="Georgia"/>
              </a:rPr>
              <a:t>cost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49401"/>
            <a:ext cx="7467600" cy="5925820"/>
          </a:xfrm>
          <a:custGeom>
            <a:avLst/>
            <a:gdLst/>
            <a:ahLst/>
            <a:cxnLst/>
            <a:rect l="l" t="t" r="r" b="b"/>
            <a:pathLst>
              <a:path w="7467600" h="5925820">
                <a:moveTo>
                  <a:pt x="0" y="5925312"/>
                </a:moveTo>
                <a:lnTo>
                  <a:pt x="7467600" y="5925312"/>
                </a:lnTo>
                <a:lnTo>
                  <a:pt x="7467600" y="0"/>
                </a:lnTo>
                <a:lnTo>
                  <a:pt x="0" y="0"/>
                </a:lnTo>
                <a:lnTo>
                  <a:pt x="0" y="592531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380109"/>
            <a:ext cx="7216140" cy="3562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Not </a:t>
            </a:r>
            <a:r>
              <a:rPr sz="2400" dirty="0">
                <a:latin typeface="Georgia"/>
                <a:cs typeface="Georgia"/>
              </a:rPr>
              <a:t>an </a:t>
            </a:r>
            <a:r>
              <a:rPr sz="2400" spc="-5" dirty="0">
                <a:latin typeface="Georgia"/>
                <a:cs typeface="Georgia"/>
              </a:rPr>
              <a:t>effective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prediction.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Dependence </a:t>
            </a:r>
            <a:r>
              <a:rPr sz="2400" spc="-5" dirty="0">
                <a:latin typeface="Georgia"/>
                <a:cs typeface="Georgia"/>
              </a:rPr>
              <a:t>on skilled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researcher.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Customers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competitors </a:t>
            </a:r>
            <a:r>
              <a:rPr sz="2400" dirty="0">
                <a:latin typeface="Georgia"/>
                <a:cs typeface="Georgia"/>
              </a:rPr>
              <a:t>make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environment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Applicability is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key.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Old data </a:t>
            </a:r>
            <a:r>
              <a:rPr sz="2400" dirty="0">
                <a:latin typeface="Georgia"/>
                <a:cs typeface="Georgia"/>
              </a:rPr>
              <a:t>= </a:t>
            </a:r>
            <a:r>
              <a:rPr sz="2400" spc="-5" dirty="0">
                <a:latin typeface="Georgia"/>
                <a:cs typeface="Georgia"/>
              </a:rPr>
              <a:t>No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data.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Communication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Important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Urban </a:t>
            </a:r>
            <a:r>
              <a:rPr sz="2400" dirty="0">
                <a:latin typeface="Georgia"/>
                <a:cs typeface="Georgia"/>
              </a:rPr>
              <a:t>– Rural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disparity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Back </a:t>
            </a:r>
            <a:r>
              <a:rPr sz="2400" spc="-5" dirty="0">
                <a:latin typeface="Georgia"/>
                <a:cs typeface="Georgia"/>
              </a:rPr>
              <a:t>to square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one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980" y="471627"/>
            <a:ext cx="74739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Managing </a:t>
            </a:r>
            <a:r>
              <a:rPr dirty="0"/>
              <a:t>Marketing Information  </a:t>
            </a:r>
            <a:r>
              <a:rPr spc="-5" dirty="0"/>
              <a:t>Systems </a:t>
            </a:r>
            <a:r>
              <a:rPr dirty="0"/>
              <a:t>and Marketing</a:t>
            </a:r>
            <a:r>
              <a:rPr spc="-55" dirty="0"/>
              <a:t> </a:t>
            </a:r>
            <a:r>
              <a:rPr spc="-10" dirty="0"/>
              <a:t>Research</a:t>
            </a:r>
          </a:p>
        </p:txBody>
      </p:sp>
      <p:sp>
        <p:nvSpPr>
          <p:cNvPr id="3" name="object 3"/>
          <p:cNvSpPr/>
          <p:nvPr/>
        </p:nvSpPr>
        <p:spPr>
          <a:xfrm>
            <a:off x="1449324" y="1571244"/>
            <a:ext cx="6291072" cy="2936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377" y="0"/>
            <a:ext cx="8536940" cy="576008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sz="2400" spc="25" dirty="0">
                <a:latin typeface="Arial Black"/>
                <a:cs typeface="Arial Black"/>
              </a:rPr>
              <a:t>Why </a:t>
            </a:r>
            <a:r>
              <a:rPr sz="2400" spc="-5" dirty="0">
                <a:latin typeface="Arial Black"/>
                <a:cs typeface="Arial Black"/>
              </a:rPr>
              <a:t>Small Businesses Need Marketing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Information</a:t>
            </a:r>
            <a:endParaRPr sz="24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 Black"/>
                <a:cs typeface="Arial Black"/>
              </a:rPr>
              <a:t>System?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3400">
              <a:latin typeface="Arial Black"/>
              <a:cs typeface="Arial Black"/>
            </a:endParaRPr>
          </a:p>
          <a:p>
            <a:pPr marL="189230">
              <a:lnSpc>
                <a:spcPct val="100000"/>
              </a:lnSpc>
              <a:spcBef>
                <a:spcPts val="2905"/>
              </a:spcBef>
            </a:pPr>
            <a:r>
              <a:rPr sz="2400" b="1" spc="-5" dirty="0">
                <a:latin typeface="Carlito"/>
                <a:cs typeface="Carlito"/>
              </a:rPr>
              <a:t>The </a:t>
            </a:r>
            <a:r>
              <a:rPr sz="2400" b="1" spc="-15" dirty="0">
                <a:latin typeface="Carlito"/>
                <a:cs typeface="Carlito"/>
              </a:rPr>
              <a:t>advantages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10" dirty="0">
                <a:latin typeface="Carlito"/>
                <a:cs typeface="Carlito"/>
              </a:rPr>
              <a:t>having </a:t>
            </a:r>
            <a:r>
              <a:rPr sz="2400" b="1" dirty="0">
                <a:latin typeface="Carlito"/>
                <a:cs typeface="Carlito"/>
              </a:rPr>
              <a:t>an </a:t>
            </a:r>
            <a:r>
              <a:rPr sz="2400" b="1" spc="-15" dirty="0">
                <a:latin typeface="Carlito"/>
                <a:cs typeface="Carlito"/>
              </a:rPr>
              <a:t>effective </a:t>
            </a:r>
            <a:r>
              <a:rPr sz="2400" b="1" spc="-10" dirty="0">
                <a:latin typeface="Carlito"/>
                <a:cs typeface="Carlito"/>
              </a:rPr>
              <a:t>information </a:t>
            </a:r>
            <a:r>
              <a:rPr sz="2400" b="1" spc="-20" dirty="0">
                <a:latin typeface="Carlito"/>
                <a:cs typeface="Carlito"/>
              </a:rPr>
              <a:t>system</a:t>
            </a:r>
            <a:r>
              <a:rPr sz="2400" b="1" spc="3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are</a:t>
            </a:r>
            <a:endParaRPr sz="2400">
              <a:latin typeface="Carlito"/>
              <a:cs typeface="Carlito"/>
            </a:endParaRPr>
          </a:p>
          <a:p>
            <a:pPr marL="532130" indent="-34353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32765" algn="l"/>
              </a:tabLst>
            </a:pP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Organized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collection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sz="2400" b="1" spc="-20" dirty="0">
                <a:solidFill>
                  <a:srgbClr val="C00000"/>
                </a:solidFill>
                <a:latin typeface="Carlito"/>
                <a:cs typeface="Carlito"/>
              </a:rPr>
              <a:t>storage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data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in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the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Organization</a:t>
            </a:r>
            <a:endParaRPr sz="2400">
              <a:latin typeface="Carlito"/>
              <a:cs typeface="Carlito"/>
            </a:endParaRPr>
          </a:p>
          <a:p>
            <a:pPr marL="532130" indent="-34353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32765" algn="l"/>
                <a:tab pos="1760855" algn="l"/>
              </a:tabLst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Reduced	information searching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time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and</a:t>
            </a:r>
            <a:r>
              <a:rPr sz="2400" b="1" spc="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cost</a:t>
            </a:r>
            <a:endParaRPr sz="2400">
              <a:latin typeface="Carlito"/>
              <a:cs typeface="Carlito"/>
            </a:endParaRPr>
          </a:p>
          <a:p>
            <a:pPr marL="532130" marR="309880" indent="-342900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532765" algn="l"/>
              </a:tabLst>
            </a:pP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Speed up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obtaining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relevant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information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sufficiently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to make 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decisions</a:t>
            </a:r>
            <a:endParaRPr sz="2400">
              <a:latin typeface="Carlito"/>
              <a:cs typeface="Carlito"/>
            </a:endParaRPr>
          </a:p>
          <a:p>
            <a:pPr marL="532130" indent="-34353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32765" algn="l"/>
              </a:tabLst>
            </a:pP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Ability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to forecast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future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market</a:t>
            </a:r>
            <a:r>
              <a:rPr sz="2400" b="1" spc="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status</a:t>
            </a:r>
            <a:endParaRPr sz="2400">
              <a:latin typeface="Carlito"/>
              <a:cs typeface="Carlito"/>
            </a:endParaRPr>
          </a:p>
          <a:p>
            <a:pPr marL="532130" indent="-34353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32765" algn="l"/>
              </a:tabLst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Provides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competitive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advent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3688" y="4390644"/>
            <a:ext cx="7499984" cy="2266315"/>
            <a:chOff x="1313688" y="4390644"/>
            <a:chExt cx="7499984" cy="2266315"/>
          </a:xfrm>
        </p:grpSpPr>
        <p:sp>
          <p:nvSpPr>
            <p:cNvPr id="3" name="object 3"/>
            <p:cNvSpPr/>
            <p:nvPr/>
          </p:nvSpPr>
          <p:spPr>
            <a:xfrm>
              <a:off x="5771388" y="4776216"/>
              <a:ext cx="3041904" cy="1880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3688" y="4390644"/>
              <a:ext cx="5603748" cy="1879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5819" y="387095"/>
            <a:ext cx="7400925" cy="98171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7081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345"/>
              </a:spcBef>
            </a:pPr>
            <a:r>
              <a:rPr sz="2800" dirty="0">
                <a:latin typeface="Arial Black"/>
                <a:cs typeface="Arial Black"/>
              </a:rPr>
              <a:t>What </a:t>
            </a:r>
            <a:r>
              <a:rPr sz="2800" spc="-5" dirty="0">
                <a:latin typeface="Arial Black"/>
                <a:cs typeface="Arial Black"/>
              </a:rPr>
              <a:t>is an Information </a:t>
            </a:r>
            <a:r>
              <a:rPr sz="2800" spc="-10" dirty="0">
                <a:latin typeface="Arial Black"/>
                <a:cs typeface="Arial Black"/>
              </a:rPr>
              <a:t>System</a:t>
            </a:r>
            <a:r>
              <a:rPr sz="2800" spc="3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(IS)?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4566" y="2573908"/>
            <a:ext cx="4737100" cy="22860"/>
          </a:xfrm>
          <a:custGeom>
            <a:avLst/>
            <a:gdLst/>
            <a:ahLst/>
            <a:cxnLst/>
            <a:rect l="l" t="t" r="r" b="b"/>
            <a:pathLst>
              <a:path w="4737100" h="22860">
                <a:moveTo>
                  <a:pt x="4736592" y="0"/>
                </a:moveTo>
                <a:lnTo>
                  <a:pt x="0" y="0"/>
                </a:lnTo>
                <a:lnTo>
                  <a:pt x="0" y="22860"/>
                </a:lnTo>
                <a:lnTo>
                  <a:pt x="4736592" y="22860"/>
                </a:lnTo>
                <a:lnTo>
                  <a:pt x="473659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7639" y="1312824"/>
            <a:ext cx="7960359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400" dirty="0">
                <a:latin typeface="Arial Black"/>
                <a:cs typeface="Arial Black"/>
              </a:rPr>
              <a:t>information </a:t>
            </a:r>
            <a:r>
              <a:rPr sz="2400" spc="-5" dirty="0">
                <a:latin typeface="Arial Black"/>
                <a:cs typeface="Arial Black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set </a:t>
            </a:r>
            <a:r>
              <a:rPr sz="28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of </a:t>
            </a:r>
            <a:r>
              <a:rPr sz="280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interrelated </a:t>
            </a:r>
            <a:r>
              <a:rPr sz="2800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components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b="1" i="1" spc="-10" dirty="0">
                <a:solidFill>
                  <a:srgbClr val="001F5F"/>
                </a:solidFill>
                <a:latin typeface="Carlito"/>
                <a:cs typeface="Carlito"/>
              </a:rPr>
              <a:t>collect, process, </a:t>
            </a:r>
            <a:r>
              <a:rPr sz="2800" b="1" i="1" spc="-20" dirty="0">
                <a:solidFill>
                  <a:srgbClr val="001F5F"/>
                </a:solidFill>
                <a:latin typeface="Carlito"/>
                <a:cs typeface="Carlito"/>
              </a:rPr>
              <a:t>store </a:t>
            </a:r>
            <a:r>
              <a:rPr sz="2800" b="1" i="1" spc="-5" dirty="0">
                <a:solidFill>
                  <a:srgbClr val="001F5F"/>
                </a:solidFill>
                <a:latin typeface="Carlito"/>
                <a:cs typeface="Carlito"/>
              </a:rPr>
              <a:t>and  </a:t>
            </a:r>
            <a:r>
              <a:rPr sz="28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disseminate </a:t>
            </a:r>
            <a:r>
              <a:rPr sz="2800" b="1" i="1" spc="-5" dirty="0">
                <a:solidFill>
                  <a:srgbClr val="001F5F"/>
                </a:solidFill>
                <a:latin typeface="Carlito"/>
                <a:cs typeface="Carlito"/>
              </a:rPr>
              <a:t>information </a:t>
            </a:r>
            <a:r>
              <a:rPr sz="2800" spc="-15" dirty="0">
                <a:latin typeface="Carlito"/>
                <a:cs typeface="Carlito"/>
              </a:rPr>
              <a:t>to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parties </a:t>
            </a:r>
            <a:r>
              <a:rPr sz="2800" spc="-5" dirty="0">
                <a:latin typeface="Carlito"/>
                <a:cs typeface="Carlito"/>
              </a:rPr>
              <a:t>who </a:t>
            </a:r>
            <a:r>
              <a:rPr sz="2800" spc="-25" dirty="0">
                <a:latin typeface="Carlito"/>
                <a:cs typeface="Carlito"/>
              </a:rPr>
              <a:t>make 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decisions</a:t>
            </a:r>
            <a:r>
              <a:rPr sz="2800" b="1" spc="-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regarding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business.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1136141"/>
            <a:ext cx="7700645" cy="513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marketing information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system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 a kind </a:t>
            </a:r>
            <a:r>
              <a:rPr sz="2400" spc="-10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information 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b="1" i="1" spc="-5" dirty="0">
                <a:solidFill>
                  <a:srgbClr val="C00000"/>
                </a:solidFill>
                <a:latin typeface="Carlito"/>
                <a:cs typeface="Carlito"/>
              </a:rPr>
              <a:t>gathers </a:t>
            </a:r>
            <a:r>
              <a:rPr sz="2400" b="1" i="1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sz="2400" b="1" i="1" spc="-15" dirty="0">
                <a:solidFill>
                  <a:srgbClr val="C00000"/>
                </a:solidFill>
                <a:latin typeface="Carlito"/>
                <a:cs typeface="Carlito"/>
              </a:rPr>
              <a:t>stores </a:t>
            </a:r>
            <a:r>
              <a:rPr sz="2400" b="1" i="1" spc="-10" dirty="0">
                <a:solidFill>
                  <a:srgbClr val="C00000"/>
                </a:solidFill>
                <a:latin typeface="Carlito"/>
                <a:cs typeface="Carlito"/>
              </a:rPr>
              <a:t>data </a:t>
            </a:r>
            <a:r>
              <a:rPr sz="2400" b="1" i="1" spc="-5" dirty="0">
                <a:solidFill>
                  <a:srgbClr val="C00000"/>
                </a:solidFill>
                <a:latin typeface="Carlito"/>
                <a:cs typeface="Carlito"/>
              </a:rPr>
              <a:t>on</a:t>
            </a:r>
            <a:r>
              <a:rPr sz="2400" b="1" i="1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Carlito"/>
                <a:cs typeface="Carlito"/>
              </a:rPr>
              <a:t>marketing</a:t>
            </a:r>
            <a:r>
              <a:rPr sz="2400" spc="-15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12700" marR="5080" indent="68580" algn="just">
              <a:lnSpc>
                <a:spcPct val="100000"/>
              </a:lnSpc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Marketing Information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System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(MKIS)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10" dirty="0">
                <a:latin typeface="Carlito"/>
                <a:cs typeface="Carlito"/>
              </a:rPr>
              <a:t>collection of  </a:t>
            </a:r>
            <a:r>
              <a:rPr sz="2400" b="1" i="1" spc="-5" dirty="0">
                <a:solidFill>
                  <a:srgbClr val="006FC0"/>
                </a:solidFill>
                <a:latin typeface="Carlito"/>
                <a:cs typeface="Carlito"/>
              </a:rPr>
              <a:t>people, </a:t>
            </a:r>
            <a:r>
              <a:rPr sz="2400" b="1" i="1" spc="-10" dirty="0">
                <a:solidFill>
                  <a:srgbClr val="006FC0"/>
                </a:solidFill>
                <a:latin typeface="Carlito"/>
                <a:cs typeface="Carlito"/>
              </a:rPr>
              <a:t>equipment's, </a:t>
            </a:r>
            <a:r>
              <a:rPr sz="2400" b="1" i="1" spc="-5" dirty="0">
                <a:solidFill>
                  <a:srgbClr val="006FC0"/>
                </a:solidFill>
                <a:latin typeface="Carlito"/>
                <a:cs typeface="Carlito"/>
              </a:rPr>
              <a:t>and </a:t>
            </a:r>
            <a:r>
              <a:rPr sz="2400" b="1" i="1" spc="-10" dirty="0">
                <a:solidFill>
                  <a:srgbClr val="006FC0"/>
                </a:solidFill>
                <a:latin typeface="Carlito"/>
                <a:cs typeface="Carlito"/>
              </a:rPr>
              <a:t>procedures </a:t>
            </a:r>
            <a:r>
              <a:rPr sz="2400" b="1" i="1" spc="-15" dirty="0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sz="2400" b="1" i="1" spc="-10" dirty="0">
                <a:solidFill>
                  <a:srgbClr val="006FC0"/>
                </a:solidFill>
                <a:latin typeface="Carlito"/>
                <a:cs typeface="Carlito"/>
              </a:rPr>
              <a:t>collect, </a:t>
            </a:r>
            <a:r>
              <a:rPr sz="2400" b="1" i="1" spc="-5" dirty="0">
                <a:solidFill>
                  <a:srgbClr val="006FC0"/>
                </a:solidFill>
                <a:latin typeface="Carlito"/>
                <a:cs typeface="Carlito"/>
              </a:rPr>
              <a:t>sort,  </a:t>
            </a:r>
            <a:r>
              <a:rPr sz="2400" b="1" i="1" spc="-10" dirty="0">
                <a:solidFill>
                  <a:srgbClr val="006FC0"/>
                </a:solidFill>
                <a:latin typeface="Carlito"/>
                <a:cs typeface="Carlito"/>
              </a:rPr>
              <a:t>analyze, evaluate </a:t>
            </a:r>
            <a:r>
              <a:rPr sz="2400" b="1" i="1" spc="-5" dirty="0">
                <a:solidFill>
                  <a:srgbClr val="006FC0"/>
                </a:solidFill>
                <a:latin typeface="Carlito"/>
                <a:cs typeface="Carlito"/>
              </a:rPr>
              <a:t>and </a:t>
            </a:r>
            <a:r>
              <a:rPr sz="2400" b="1" i="1" spc="-10" dirty="0">
                <a:solidFill>
                  <a:srgbClr val="006FC0"/>
                </a:solidFill>
                <a:latin typeface="Carlito"/>
                <a:cs typeface="Carlito"/>
              </a:rPr>
              <a:t>distribute needed information </a:t>
            </a:r>
            <a:r>
              <a:rPr sz="2400" spc="10" dirty="0">
                <a:latin typeface="Carlito"/>
                <a:cs typeface="Carlito"/>
              </a:rPr>
              <a:t>in  </a:t>
            </a:r>
            <a:r>
              <a:rPr sz="2400" dirty="0">
                <a:latin typeface="Carlito"/>
                <a:cs typeface="Carlito"/>
              </a:rPr>
              <a:t>timely and </a:t>
            </a:r>
            <a:r>
              <a:rPr sz="2400" spc="-15" dirty="0">
                <a:latin typeface="Carlito"/>
                <a:cs typeface="Carlito"/>
              </a:rPr>
              <a:t>accurate </a:t>
            </a:r>
            <a:r>
              <a:rPr sz="2400" spc="-5" dirty="0">
                <a:latin typeface="Carlito"/>
                <a:cs typeface="Carlito"/>
              </a:rPr>
              <a:t>manner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marketing </a:t>
            </a:r>
            <a:r>
              <a:rPr sz="2400" spc="-10" dirty="0">
                <a:latin typeface="Carlito"/>
                <a:cs typeface="Carlito"/>
              </a:rPr>
              <a:t>decision </a:t>
            </a:r>
            <a:r>
              <a:rPr sz="2400" spc="-20" dirty="0">
                <a:latin typeface="Carlito"/>
                <a:cs typeface="Carlito"/>
              </a:rPr>
              <a:t>makers  </a:t>
            </a:r>
            <a:r>
              <a:rPr sz="2400" spc="-10" dirty="0">
                <a:latin typeface="Carlito"/>
                <a:cs typeface="Carlito"/>
              </a:rPr>
              <a:t>(Kotler </a:t>
            </a:r>
            <a:r>
              <a:rPr sz="2400" dirty="0">
                <a:latin typeface="Carlito"/>
                <a:cs typeface="Carlito"/>
              </a:rPr>
              <a:t>&amp; </a:t>
            </a:r>
            <a:r>
              <a:rPr sz="2400" spc="-10" dirty="0">
                <a:latin typeface="Carlito"/>
                <a:cs typeface="Carlito"/>
              </a:rPr>
              <a:t>Armstrong,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2013).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50">
              <a:latin typeface="Carlito"/>
              <a:cs typeface="Carlito"/>
            </a:endParaRPr>
          </a:p>
          <a:p>
            <a:pPr marL="831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spc="-10" dirty="0">
                <a:latin typeface="Carlito"/>
                <a:cs typeface="Carlito"/>
              </a:rPr>
              <a:t>consist </a:t>
            </a:r>
            <a:r>
              <a:rPr sz="2400" spc="-15" dirty="0">
                <a:latin typeface="Carlito"/>
                <a:cs typeface="Carlito"/>
              </a:rPr>
              <a:t>four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steps.</a:t>
            </a:r>
            <a:endParaRPr sz="2400">
              <a:latin typeface="Carlito"/>
              <a:cs typeface="Carlito"/>
            </a:endParaRPr>
          </a:p>
          <a:p>
            <a:pPr marL="1283970" indent="-287020">
              <a:lnSpc>
                <a:spcPct val="100000"/>
              </a:lnSpc>
              <a:buFont typeface="Arial"/>
              <a:buChar char="•"/>
              <a:tabLst>
                <a:tab pos="1283970" algn="l"/>
                <a:tab pos="1284605" algn="l"/>
              </a:tabLst>
            </a:pPr>
            <a:r>
              <a:rPr sz="2400" dirty="0">
                <a:latin typeface="Carlito"/>
                <a:cs typeface="Carlito"/>
              </a:rPr>
              <a:t>Access </a:t>
            </a:r>
            <a:r>
              <a:rPr sz="2400" spc="-10" dirty="0">
                <a:latin typeface="Carlito"/>
                <a:cs typeface="Carlito"/>
              </a:rPr>
              <a:t>information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needs</a:t>
            </a:r>
            <a:endParaRPr sz="2400">
              <a:latin typeface="Carlito"/>
              <a:cs typeface="Carlito"/>
            </a:endParaRPr>
          </a:p>
          <a:p>
            <a:pPr marL="1283970" indent="-287020">
              <a:lnSpc>
                <a:spcPct val="100000"/>
              </a:lnSpc>
              <a:buFont typeface="Arial"/>
              <a:buChar char="•"/>
              <a:tabLst>
                <a:tab pos="1283970" algn="l"/>
                <a:tab pos="1284605" algn="l"/>
              </a:tabLst>
            </a:pPr>
            <a:r>
              <a:rPr sz="2400" spc="-10" dirty="0">
                <a:latin typeface="Carlito"/>
                <a:cs typeface="Carlito"/>
              </a:rPr>
              <a:t>Develop </a:t>
            </a:r>
            <a:r>
              <a:rPr sz="2400" spc="-5" dirty="0">
                <a:latin typeface="Carlito"/>
                <a:cs typeface="Carlito"/>
              </a:rPr>
              <a:t>needed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information</a:t>
            </a:r>
            <a:endParaRPr sz="2400">
              <a:latin typeface="Carlito"/>
              <a:cs typeface="Carlito"/>
            </a:endParaRPr>
          </a:p>
          <a:p>
            <a:pPr marL="1283970" indent="-287020">
              <a:lnSpc>
                <a:spcPct val="100000"/>
              </a:lnSpc>
              <a:buFont typeface="Arial"/>
              <a:buChar char="•"/>
              <a:tabLst>
                <a:tab pos="1283970" algn="l"/>
                <a:tab pos="1284605" algn="l"/>
              </a:tabLst>
            </a:pPr>
            <a:r>
              <a:rPr sz="2400" spc="-10" dirty="0">
                <a:latin typeface="Carlito"/>
                <a:cs typeface="Carlito"/>
              </a:rPr>
              <a:t>Analyze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information</a:t>
            </a:r>
            <a:endParaRPr sz="2400">
              <a:latin typeface="Carlito"/>
              <a:cs typeface="Carlito"/>
            </a:endParaRPr>
          </a:p>
          <a:p>
            <a:pPr marL="1283970" indent="-287020">
              <a:lnSpc>
                <a:spcPct val="100000"/>
              </a:lnSpc>
              <a:buFont typeface="Arial"/>
              <a:buChar char="•"/>
              <a:tabLst>
                <a:tab pos="1283970" algn="l"/>
                <a:tab pos="1284605" algn="l"/>
              </a:tabLst>
            </a:pPr>
            <a:r>
              <a:rPr sz="2400" spc="-10" dirty="0">
                <a:latin typeface="Carlito"/>
                <a:cs typeface="Carlito"/>
              </a:rPr>
              <a:t>Distribute information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decision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makers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833755"/>
          </a:xfrm>
          <a:custGeom>
            <a:avLst/>
            <a:gdLst/>
            <a:ahLst/>
            <a:cxnLst/>
            <a:rect l="l" t="t" r="r" b="b"/>
            <a:pathLst>
              <a:path w="9144000" h="833755">
                <a:moveTo>
                  <a:pt x="9144000" y="0"/>
                </a:moveTo>
                <a:lnTo>
                  <a:pt x="0" y="0"/>
                </a:lnTo>
                <a:lnTo>
                  <a:pt x="0" y="833627"/>
                </a:lnTo>
                <a:lnTo>
                  <a:pt x="9144000" y="83362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5662" y="317703"/>
            <a:ext cx="7332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Marketing </a:t>
            </a:r>
            <a:r>
              <a:rPr sz="2800" spc="-5" dirty="0"/>
              <a:t>Information </a:t>
            </a:r>
            <a:r>
              <a:rPr sz="2800" spc="-10" dirty="0"/>
              <a:t>System</a:t>
            </a:r>
            <a:r>
              <a:rPr sz="2800" spc="40" dirty="0"/>
              <a:t> </a:t>
            </a:r>
            <a:r>
              <a:rPr sz="2800" dirty="0"/>
              <a:t>(MKIS)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32993"/>
            <a:ext cx="7467600" cy="6141720"/>
          </a:xfrm>
          <a:custGeom>
            <a:avLst/>
            <a:gdLst/>
            <a:ahLst/>
            <a:cxnLst/>
            <a:rect l="l" t="t" r="r" b="b"/>
            <a:pathLst>
              <a:path w="7467600" h="6141720">
                <a:moveTo>
                  <a:pt x="0" y="6141720"/>
                </a:moveTo>
                <a:lnTo>
                  <a:pt x="7467600" y="6141720"/>
                </a:lnTo>
                <a:lnTo>
                  <a:pt x="7467600" y="0"/>
                </a:lnTo>
                <a:lnTo>
                  <a:pt x="0" y="0"/>
                </a:lnTo>
                <a:lnTo>
                  <a:pt x="0" y="6141720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58266"/>
            <a:ext cx="7206615" cy="508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Definitions: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Arial"/>
              <a:cs typeface="Arial"/>
            </a:endParaRPr>
          </a:p>
          <a:p>
            <a:pPr marL="286385" marR="260350" indent="905510">
              <a:lnSpc>
                <a:spcPct val="100000"/>
              </a:lnSpc>
            </a:pPr>
            <a:r>
              <a:rPr sz="2400" spc="-5" dirty="0">
                <a:latin typeface="Georgia"/>
                <a:cs typeface="Georgia"/>
              </a:rPr>
              <a:t>Marketing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the activity, set of </a:t>
            </a:r>
            <a:r>
              <a:rPr sz="2400" dirty="0">
                <a:latin typeface="Georgia"/>
                <a:cs typeface="Georgia"/>
              </a:rPr>
              <a:t>institutions  and </a:t>
            </a:r>
            <a:r>
              <a:rPr sz="2400" spc="-5" dirty="0">
                <a:latin typeface="Georgia"/>
                <a:cs typeface="Georgia"/>
              </a:rPr>
              <a:t>process for creating that have </a:t>
            </a:r>
            <a:r>
              <a:rPr sz="2400" dirty="0">
                <a:latin typeface="Georgia"/>
                <a:cs typeface="Georgia"/>
              </a:rPr>
              <a:t>value </a:t>
            </a:r>
            <a:r>
              <a:rPr sz="2400" spc="-5" dirty="0">
                <a:latin typeface="Georgia"/>
                <a:cs typeface="Georgia"/>
              </a:rPr>
              <a:t>for  customers, client, partners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society.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Georgia"/>
              <a:cs typeface="Georgia"/>
            </a:endParaRPr>
          </a:p>
          <a:p>
            <a:pPr marL="286385" marR="5080" indent="74803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word ‘Re’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search suggests the  continuity </a:t>
            </a:r>
            <a:r>
              <a:rPr sz="2400" dirty="0">
                <a:latin typeface="Georgia"/>
                <a:cs typeface="Georgia"/>
              </a:rPr>
              <a:t>required </a:t>
            </a:r>
            <a:r>
              <a:rPr sz="2400" spc="-5" dirty="0">
                <a:latin typeface="Georgia"/>
                <a:cs typeface="Georgia"/>
              </a:rPr>
              <a:t>for </a:t>
            </a:r>
            <a:r>
              <a:rPr sz="2400" dirty="0">
                <a:latin typeface="Georgia"/>
                <a:cs typeface="Georgia"/>
              </a:rPr>
              <a:t>research </a:t>
            </a:r>
            <a:r>
              <a:rPr sz="2400" spc="-5" dirty="0">
                <a:latin typeface="Georgia"/>
                <a:cs typeface="Georgia"/>
              </a:rPr>
              <a:t>effort, </a:t>
            </a:r>
            <a:r>
              <a:rPr sz="2400" dirty="0">
                <a:latin typeface="Georgia"/>
                <a:cs typeface="Georgia"/>
              </a:rPr>
              <a:t>as market  </a:t>
            </a:r>
            <a:r>
              <a:rPr sz="2400" spc="-5" dirty="0">
                <a:latin typeface="Georgia"/>
                <a:cs typeface="Georgia"/>
              </a:rPr>
              <a:t>evolves, changes, discards, </a:t>
            </a:r>
            <a:r>
              <a:rPr sz="2400" dirty="0">
                <a:latin typeface="Georgia"/>
                <a:cs typeface="Georgia"/>
              </a:rPr>
              <a:t>adopts, newer </a:t>
            </a:r>
            <a:r>
              <a:rPr sz="2400" spc="-5" dirty="0">
                <a:latin typeface="Georgia"/>
                <a:cs typeface="Georgia"/>
              </a:rPr>
              <a:t>futures </a:t>
            </a:r>
            <a:r>
              <a:rPr sz="2400" dirty="0">
                <a:latin typeface="Georgia"/>
                <a:cs typeface="Georgia"/>
              </a:rPr>
              <a:t>in  </a:t>
            </a:r>
            <a:r>
              <a:rPr sz="2400" spc="-5" dirty="0">
                <a:latin typeface="Georgia"/>
                <a:cs typeface="Georgia"/>
              </a:rPr>
              <a:t>the product offerings, answering customers choices  </a:t>
            </a:r>
            <a:r>
              <a:rPr sz="2400" dirty="0">
                <a:latin typeface="Georgia"/>
                <a:cs typeface="Georgia"/>
              </a:rPr>
              <a:t>is again a </a:t>
            </a:r>
            <a:r>
              <a:rPr sz="2400" spc="-5" dirty="0">
                <a:latin typeface="Georgia"/>
                <a:cs typeface="Georgia"/>
              </a:rPr>
              <a:t>task of </a:t>
            </a:r>
            <a:r>
              <a:rPr sz="2400" dirty="0">
                <a:latin typeface="Georgia"/>
                <a:cs typeface="Georgia"/>
              </a:rPr>
              <a:t>marketing research </a:t>
            </a:r>
            <a:r>
              <a:rPr sz="2400" spc="-5" dirty="0">
                <a:latin typeface="Georgia"/>
                <a:cs typeface="Georgia"/>
              </a:rPr>
              <a:t>IMRB  international, </a:t>
            </a:r>
            <a:r>
              <a:rPr sz="2400" dirty="0">
                <a:latin typeface="Georgia"/>
                <a:cs typeface="Georgia"/>
              </a:rPr>
              <a:t>TNS India and </a:t>
            </a:r>
            <a:r>
              <a:rPr sz="2400" spc="-5" dirty="0">
                <a:latin typeface="Georgia"/>
                <a:cs typeface="Georgia"/>
              </a:rPr>
              <a:t>Synovate </a:t>
            </a:r>
            <a:r>
              <a:rPr sz="2400" dirty="0">
                <a:latin typeface="Georgia"/>
                <a:cs typeface="Georgia"/>
              </a:rPr>
              <a:t>India are  </a:t>
            </a:r>
            <a:r>
              <a:rPr sz="2400" spc="-5" dirty="0">
                <a:latin typeface="Georgia"/>
                <a:cs typeface="Georgia"/>
              </a:rPr>
              <a:t>some of the top </a:t>
            </a:r>
            <a:r>
              <a:rPr sz="2400" dirty="0">
                <a:latin typeface="Georgia"/>
                <a:cs typeface="Georgia"/>
              </a:rPr>
              <a:t>market research </a:t>
            </a:r>
            <a:r>
              <a:rPr sz="2400" spc="-5" dirty="0">
                <a:latin typeface="Georgia"/>
                <a:cs typeface="Georgia"/>
              </a:rPr>
              <a:t>companies.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691" y="153923"/>
            <a:ext cx="8273033" cy="648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9028" y="5097779"/>
            <a:ext cx="2895600" cy="157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 </a:t>
            </a:r>
            <a:r>
              <a:rPr dirty="0"/>
              <a:t>a </a:t>
            </a:r>
            <a:r>
              <a:rPr spc="-5" dirty="0"/>
              <a:t>small business </a:t>
            </a:r>
            <a:r>
              <a:rPr spc="-15" dirty="0"/>
              <a:t>organization, </a:t>
            </a:r>
            <a:r>
              <a:rPr dirty="0"/>
              <a:t>the </a:t>
            </a:r>
            <a:r>
              <a:rPr spc="-15" dirty="0"/>
              <a:t>records are </a:t>
            </a:r>
            <a:r>
              <a:rPr spc="-25" dirty="0"/>
              <a:t>kept</a:t>
            </a:r>
            <a:r>
              <a:rPr spc="-5" dirty="0"/>
              <a:t> </a:t>
            </a:r>
            <a:r>
              <a:rPr dirty="0"/>
              <a:t>about</a:t>
            </a:r>
          </a:p>
          <a:p>
            <a:pPr marL="2379345" indent="-344170">
              <a:lnSpc>
                <a:spcPct val="100000"/>
              </a:lnSpc>
              <a:buFont typeface="Arial"/>
              <a:buChar char="•"/>
              <a:tabLst>
                <a:tab pos="2379980" algn="l"/>
                <a:tab pos="2380615" algn="l"/>
              </a:tabLst>
            </a:pPr>
            <a:r>
              <a:rPr b="1" spc="-10" dirty="0">
                <a:solidFill>
                  <a:srgbClr val="C00000"/>
                </a:solidFill>
                <a:latin typeface="Carlito"/>
                <a:cs typeface="Carlito"/>
              </a:rPr>
              <a:t>Orders</a:t>
            </a:r>
          </a:p>
          <a:p>
            <a:pPr marL="2379345" indent="-344170">
              <a:lnSpc>
                <a:spcPct val="100000"/>
              </a:lnSpc>
              <a:buFont typeface="Arial"/>
              <a:buChar char="•"/>
              <a:tabLst>
                <a:tab pos="2379980" algn="l"/>
                <a:tab pos="2380615" algn="l"/>
              </a:tabLst>
            </a:pP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sales 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prices 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the</a:t>
            </a:r>
            <a:r>
              <a:rPr b="1" spc="-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products</a:t>
            </a:r>
          </a:p>
          <a:p>
            <a:pPr marL="2379345" indent="-344170">
              <a:lnSpc>
                <a:spcPct val="100000"/>
              </a:lnSpc>
              <a:buFont typeface="Arial"/>
              <a:buChar char="•"/>
              <a:tabLst>
                <a:tab pos="2379980" algn="l"/>
                <a:tab pos="2380615" algn="l"/>
              </a:tabLst>
            </a:pPr>
            <a:r>
              <a:rPr b="1" spc="-10" dirty="0">
                <a:solidFill>
                  <a:srgbClr val="C00000"/>
                </a:solidFill>
                <a:latin typeface="Carlito"/>
                <a:cs typeface="Carlito"/>
              </a:rPr>
              <a:t>customer</a:t>
            </a:r>
            <a:r>
              <a:rPr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complaints</a:t>
            </a:r>
          </a:p>
          <a:p>
            <a:pPr marL="2379345" marR="8890" indent="-343535">
              <a:lnSpc>
                <a:spcPct val="100000"/>
              </a:lnSpc>
              <a:buFont typeface="Arial"/>
              <a:buChar char="•"/>
              <a:tabLst>
                <a:tab pos="2379980" algn="l"/>
                <a:tab pos="2380615" algn="l"/>
                <a:tab pos="3977004" algn="l"/>
                <a:tab pos="4770120" algn="l"/>
                <a:tab pos="5920740" algn="l"/>
                <a:tab pos="6576059" algn="l"/>
                <a:tab pos="7745095" algn="l"/>
                <a:tab pos="8190230" algn="l"/>
              </a:tabLst>
            </a:pPr>
            <a:r>
              <a:rPr b="1" spc="-30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e</a:t>
            </a:r>
            <a:r>
              <a:rPr b="1" spc="5" dirty="0">
                <a:solidFill>
                  <a:srgbClr val="C00000"/>
                </a:solidFill>
                <a:latin typeface="Carlito"/>
                <a:cs typeface="Carlito"/>
              </a:rPr>
              <a:t>c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ei</a:t>
            </a:r>
            <a:r>
              <a:rPr b="1" spc="-30" dirty="0">
                <a:solidFill>
                  <a:srgbClr val="C00000"/>
                </a:solidFill>
                <a:latin typeface="Carlito"/>
                <a:cs typeface="Carlito"/>
              </a:rPr>
              <a:t>v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ables	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f</a:t>
            </a:r>
            <a:r>
              <a:rPr b="1" spc="-30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b="1" spc="5" dirty="0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m	de</a:t>
            </a:r>
            <a:r>
              <a:rPr b="1" spc="-20" dirty="0">
                <a:solidFill>
                  <a:srgbClr val="C00000"/>
                </a:solidFill>
                <a:latin typeface="Carlito"/>
                <a:cs typeface="Carlito"/>
              </a:rPr>
              <a:t>b</a:t>
            </a:r>
            <a:r>
              <a:rPr b="1" spc="-30" dirty="0">
                <a:solidFill>
                  <a:srgbClr val="C00000"/>
                </a:solidFill>
                <a:latin typeface="Carlito"/>
                <a:cs typeface="Carlito"/>
              </a:rPr>
              <a:t>t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b="1" spc="-20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s	and	p</a:t>
            </a:r>
            <a:r>
              <a:rPr b="1" spc="-50" dirty="0">
                <a:solidFill>
                  <a:srgbClr val="C00000"/>
                </a:solidFill>
                <a:latin typeface="Carlito"/>
                <a:cs typeface="Carlito"/>
              </a:rPr>
              <a:t>a</a:t>
            </a:r>
            <a:r>
              <a:rPr b="1" spc="-35" dirty="0">
                <a:solidFill>
                  <a:srgbClr val="C00000"/>
                </a:solidFill>
                <a:latin typeface="Carlito"/>
                <a:cs typeface="Carlito"/>
              </a:rPr>
              <a:t>y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able	</a:t>
            </a:r>
            <a:r>
              <a:rPr b="1" spc="-30" dirty="0">
                <a:solidFill>
                  <a:srgbClr val="C00000"/>
                </a:solidFill>
                <a:latin typeface="Carlito"/>
                <a:cs typeface="Carlito"/>
              </a:rPr>
              <a:t>t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o	the  </a:t>
            </a:r>
            <a:r>
              <a:rPr b="1" spc="-10" dirty="0">
                <a:solidFill>
                  <a:srgbClr val="C00000"/>
                </a:solidFill>
                <a:latin typeface="Carlito"/>
                <a:cs typeface="Carlito"/>
              </a:rPr>
              <a:t>creditors.</a:t>
            </a:r>
          </a:p>
          <a:p>
            <a:pPr marL="207645" marR="5080">
              <a:lnSpc>
                <a:spcPts val="2990"/>
              </a:lnSpc>
              <a:spcBef>
                <a:spcPts val="380"/>
              </a:spcBef>
              <a:tabLst>
                <a:tab pos="6329045" algn="l"/>
              </a:tabLst>
            </a:pPr>
            <a:r>
              <a:rPr b="1" spc="-5" dirty="0">
                <a:latin typeface="Carlito"/>
                <a:cs typeface="Carlito"/>
              </a:rPr>
              <a:t>These </a:t>
            </a:r>
            <a:r>
              <a:rPr b="1" spc="-15" dirty="0">
                <a:latin typeface="Carlito"/>
                <a:cs typeface="Carlito"/>
              </a:rPr>
              <a:t>records </a:t>
            </a:r>
            <a:r>
              <a:rPr b="1" spc="-10" dirty="0">
                <a:latin typeface="Carlito"/>
                <a:cs typeface="Carlito"/>
              </a:rPr>
              <a:t>are </a:t>
            </a:r>
            <a:r>
              <a:rPr b="1" spc="-5" dirty="0">
                <a:latin typeface="Carlito"/>
                <a:cs typeface="Carlito"/>
              </a:rPr>
              <a:t>called </a:t>
            </a:r>
            <a:r>
              <a:rPr b="1" dirty="0">
                <a:latin typeface="Carlito"/>
                <a:cs typeface="Carlito"/>
              </a:rPr>
              <a:t>as </a:t>
            </a:r>
            <a:r>
              <a:rPr b="1" spc="40" dirty="0"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internal</a:t>
            </a:r>
            <a:r>
              <a:rPr sz="2800" b="1" spc="229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records</a:t>
            </a:r>
            <a:r>
              <a:rPr b="1" spc="-15" dirty="0">
                <a:latin typeface="Carlito"/>
                <a:cs typeface="Carlito"/>
              </a:rPr>
              <a:t>.	</a:t>
            </a:r>
            <a:r>
              <a:rPr b="1" spc="-5" dirty="0">
                <a:latin typeface="Carlito"/>
                <a:cs typeface="Carlito"/>
              </a:rPr>
              <a:t>These </a:t>
            </a:r>
            <a:r>
              <a:rPr b="1" spc="-15" dirty="0">
                <a:latin typeface="Carlito"/>
                <a:cs typeface="Carlito"/>
              </a:rPr>
              <a:t>records </a:t>
            </a:r>
            <a:r>
              <a:rPr b="1" spc="-5" dirty="0">
                <a:latin typeface="Carlito"/>
                <a:cs typeface="Carlito"/>
              </a:rPr>
              <a:t>can  be </a:t>
            </a:r>
            <a:r>
              <a:rPr b="1" spc="-10" dirty="0">
                <a:latin typeface="Carlito"/>
                <a:cs typeface="Carlito"/>
              </a:rPr>
              <a:t>maintained </a:t>
            </a:r>
            <a:r>
              <a:rPr b="1" spc="-5" dirty="0">
                <a:latin typeface="Carlito"/>
                <a:cs typeface="Carlito"/>
              </a:rPr>
              <a:t>either manually </a:t>
            </a:r>
            <a:r>
              <a:rPr b="1" dirty="0">
                <a:latin typeface="Carlito"/>
                <a:cs typeface="Carlito"/>
              </a:rPr>
              <a:t>or </a:t>
            </a:r>
            <a:r>
              <a:rPr b="1" spc="-5" dirty="0">
                <a:latin typeface="Carlito"/>
                <a:cs typeface="Carlito"/>
              </a:rPr>
              <a:t>using </a:t>
            </a:r>
            <a:r>
              <a:rPr b="1" spc="-10" dirty="0">
                <a:latin typeface="Carlito"/>
                <a:cs typeface="Carlito"/>
              </a:rPr>
              <a:t>computer </a:t>
            </a:r>
            <a:r>
              <a:rPr b="1" spc="-15" dirty="0">
                <a:latin typeface="Carlito"/>
                <a:cs typeface="Carlito"/>
              </a:rPr>
              <a:t>data</a:t>
            </a:r>
            <a:r>
              <a:rPr b="1" spc="3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bases.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2264" y="315468"/>
            <a:ext cx="5163820" cy="6724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70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45"/>
              </a:spcBef>
            </a:pPr>
            <a:r>
              <a:rPr sz="2800" spc="5" dirty="0"/>
              <a:t>Internal </a:t>
            </a:r>
            <a:r>
              <a:rPr sz="2800" spc="-10" dirty="0"/>
              <a:t>Records</a:t>
            </a:r>
            <a:r>
              <a:rPr sz="2800" spc="-5" dirty="0"/>
              <a:t> </a:t>
            </a:r>
            <a:r>
              <a:rPr sz="2800" spc="-10" dirty="0"/>
              <a:t>System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52424" y="5229859"/>
            <a:ext cx="56153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30" dirty="0">
                <a:latin typeface="Times New Roman"/>
                <a:cs typeface="Times New Roman"/>
              </a:rPr>
              <a:t>Ex-:You </a:t>
            </a:r>
            <a:r>
              <a:rPr sz="2000" b="1" i="1" dirty="0">
                <a:latin typeface="Times New Roman"/>
                <a:cs typeface="Times New Roman"/>
              </a:rPr>
              <a:t>may have seen small grocery shops</a:t>
            </a:r>
            <a:r>
              <a:rPr sz="2000" b="1" i="1" spc="-1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maintain  small invoice </a:t>
            </a:r>
            <a:r>
              <a:rPr sz="2000" b="1" i="1" spc="5" dirty="0">
                <a:latin typeface="Times New Roman"/>
                <a:cs typeface="Times New Roman"/>
              </a:rPr>
              <a:t>books </a:t>
            </a:r>
            <a:r>
              <a:rPr sz="2000" b="1" i="1" dirty="0">
                <a:latin typeface="Times New Roman"/>
                <a:cs typeface="Times New Roman"/>
              </a:rPr>
              <a:t>as record of </a:t>
            </a:r>
            <a:r>
              <a:rPr sz="2000" b="1" i="1" spc="-5" dirty="0">
                <a:latin typeface="Times New Roman"/>
                <a:cs typeface="Times New Roman"/>
              </a:rPr>
              <a:t>sales. </a:t>
            </a:r>
            <a:r>
              <a:rPr sz="2000" b="1" i="1" dirty="0">
                <a:latin typeface="Times New Roman"/>
                <a:cs typeface="Times New Roman"/>
              </a:rPr>
              <a:t>That is one  example for maintenance of an internal record in a  small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business.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340" y="1112646"/>
            <a:ext cx="7887334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12115" algn="l"/>
                <a:tab pos="412750" algn="l"/>
              </a:tabLst>
            </a:pPr>
            <a:r>
              <a:rPr sz="2000" spc="-5" dirty="0">
                <a:latin typeface="Carlito"/>
                <a:cs typeface="Carlito"/>
              </a:rPr>
              <a:t>Internal </a:t>
            </a:r>
            <a:r>
              <a:rPr sz="2000" spc="-10" dirty="0">
                <a:latin typeface="Carlito"/>
                <a:cs typeface="Carlito"/>
              </a:rPr>
              <a:t>records </a:t>
            </a:r>
            <a:r>
              <a:rPr sz="2000" spc="-20" dirty="0">
                <a:latin typeface="Carlito"/>
                <a:cs typeface="Carlito"/>
              </a:rPr>
              <a:t>system </a:t>
            </a:r>
            <a:r>
              <a:rPr sz="2000" spc="-10" dirty="0">
                <a:latin typeface="Carlito"/>
                <a:cs typeface="Carlito"/>
              </a:rPr>
              <a:t>provides </a:t>
            </a:r>
            <a:r>
              <a:rPr sz="2000" spc="-15" dirty="0">
                <a:latin typeface="Carlito"/>
                <a:cs typeface="Carlito"/>
              </a:rPr>
              <a:t>data for day today </a:t>
            </a:r>
            <a:r>
              <a:rPr sz="2000" spc="-5" dirty="0">
                <a:latin typeface="Carlito"/>
                <a:cs typeface="Carlito"/>
              </a:rPr>
              <a:t>decision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making.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Carlito"/>
              <a:cs typeface="Carlito"/>
            </a:endParaRPr>
          </a:p>
          <a:p>
            <a:pPr marL="355600" marR="5080" indent="-343535">
              <a:lnSpc>
                <a:spcPct val="101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But a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Marketing intelligence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system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provides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predictive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data </a:t>
            </a:r>
            <a:r>
              <a:rPr sz="2000" spc="-10" dirty="0">
                <a:latin typeface="Carlito"/>
                <a:cs typeface="Carlito"/>
              </a:rPr>
              <a:t>relating 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particular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situation.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rlito"/>
                <a:cs typeface="Carlito"/>
              </a:rPr>
              <a:t>It is </a:t>
            </a:r>
            <a:r>
              <a:rPr sz="2000" spc="-5" dirty="0">
                <a:latin typeface="Carlito"/>
                <a:cs typeface="Carlito"/>
              </a:rPr>
              <a:t>defined </a:t>
            </a:r>
            <a:r>
              <a:rPr sz="2000" dirty="0">
                <a:latin typeface="Carlito"/>
                <a:cs typeface="Carlito"/>
              </a:rPr>
              <a:t>as a </a:t>
            </a:r>
            <a:r>
              <a:rPr sz="2000" spc="-20" dirty="0">
                <a:latin typeface="Carlito"/>
                <a:cs typeface="Carlito"/>
              </a:rPr>
              <a:t>system </a:t>
            </a:r>
            <a:r>
              <a:rPr sz="2000" dirty="0">
                <a:latin typeface="Carlito"/>
                <a:cs typeface="Carlito"/>
              </a:rPr>
              <a:t>which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produces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everyday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information</a:t>
            </a:r>
            <a:r>
              <a:rPr sz="2000" i="1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about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changes in the </a:t>
            </a:r>
            <a:r>
              <a:rPr sz="2000" b="1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marketing</a:t>
            </a:r>
            <a:r>
              <a:rPr sz="2000" b="1" i="1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r>
              <a:rPr sz="2000" b="1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environment</a:t>
            </a:r>
            <a:r>
              <a:rPr sz="2000" b="1" spc="-1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 sources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marketing intelligence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system</a:t>
            </a:r>
            <a:endParaRPr sz="2400">
              <a:latin typeface="Carlito"/>
              <a:cs typeface="Carlito"/>
            </a:endParaRPr>
          </a:p>
          <a:p>
            <a:pPr marL="1670685" lvl="1" indent="-28702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1670685" algn="l"/>
                <a:tab pos="1671320" algn="l"/>
              </a:tabLst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Newspapers</a:t>
            </a:r>
            <a:endParaRPr sz="2000">
              <a:latin typeface="Carlito"/>
              <a:cs typeface="Carlito"/>
            </a:endParaRPr>
          </a:p>
          <a:p>
            <a:pPr marL="1670685" lvl="1" indent="-287020">
              <a:lnSpc>
                <a:spcPct val="100000"/>
              </a:lnSpc>
              <a:buFont typeface="Wingdings"/>
              <a:buChar char=""/>
              <a:tabLst>
                <a:tab pos="1670685" algn="l"/>
                <a:tab pos="1671320" algn="l"/>
              </a:tabLst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Magazines</a:t>
            </a:r>
            <a:endParaRPr sz="2000">
              <a:latin typeface="Carlito"/>
              <a:cs typeface="Carlito"/>
            </a:endParaRPr>
          </a:p>
          <a:p>
            <a:pPr marL="1670685" lvl="1" indent="-287020">
              <a:lnSpc>
                <a:spcPct val="100000"/>
              </a:lnSpc>
              <a:buFont typeface="Wingdings"/>
              <a:buChar char=""/>
              <a:tabLst>
                <a:tab pos="1670685" algn="l"/>
                <a:tab pos="1671320" algn="l"/>
              </a:tabLst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trade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 publications</a:t>
            </a:r>
            <a:endParaRPr sz="2000">
              <a:latin typeface="Carlito"/>
              <a:cs typeface="Carlito"/>
            </a:endParaRPr>
          </a:p>
          <a:p>
            <a:pPr marL="16706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670685" algn="l"/>
                <a:tab pos="1671320" algn="l"/>
              </a:tabLst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talking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to</a:t>
            </a:r>
            <a:r>
              <a:rPr sz="2000" b="1" spc="-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customers</a:t>
            </a:r>
            <a:endParaRPr sz="2000">
              <a:latin typeface="Carlito"/>
              <a:cs typeface="Carlito"/>
            </a:endParaRPr>
          </a:p>
          <a:p>
            <a:pPr marL="1670685" lvl="1" indent="-287020">
              <a:lnSpc>
                <a:spcPct val="100000"/>
              </a:lnSpc>
              <a:buFont typeface="Wingdings"/>
              <a:buChar char=""/>
              <a:tabLst>
                <a:tab pos="1670685" algn="l"/>
                <a:tab pos="1671320" algn="l"/>
              </a:tabLst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suppliers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and</a:t>
            </a:r>
            <a:r>
              <a:rPr sz="20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distributors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rlito"/>
              <a:cs typeface="Carlito"/>
            </a:endParaRPr>
          </a:p>
          <a:p>
            <a:pPr marL="12700" marR="862330">
              <a:lnSpc>
                <a:spcPct val="101000"/>
              </a:lnSpc>
            </a:pP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small business </a:t>
            </a:r>
            <a:r>
              <a:rPr sz="2000" spc="-10" dirty="0">
                <a:latin typeface="Carlito"/>
                <a:cs typeface="Carlito"/>
              </a:rPr>
              <a:t>organization </a:t>
            </a:r>
            <a:r>
              <a:rPr sz="2000" spc="-5" dirty="0">
                <a:latin typeface="Carlito"/>
                <a:cs typeface="Carlito"/>
              </a:rPr>
              <a:t>can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keep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manual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records</a:t>
            </a:r>
            <a:r>
              <a:rPr sz="2400" b="1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5" dirty="0">
                <a:latin typeface="Carlito"/>
                <a:cs typeface="Carlito"/>
              </a:rPr>
              <a:t>data  </a:t>
            </a:r>
            <a:r>
              <a:rPr sz="2000" spc="-10" dirty="0">
                <a:latin typeface="Carlito"/>
                <a:cs typeface="Carlito"/>
              </a:rPr>
              <a:t>generated </a:t>
            </a:r>
            <a:r>
              <a:rPr sz="2000" spc="-5" dirty="0">
                <a:latin typeface="Carlito"/>
                <a:cs typeface="Carlito"/>
              </a:rPr>
              <a:t>through </a:t>
            </a:r>
            <a:r>
              <a:rPr sz="2000" dirty="0">
                <a:latin typeface="Carlito"/>
                <a:cs typeface="Carlito"/>
              </a:rPr>
              <a:t>this type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20" dirty="0">
                <a:latin typeface="Carlito"/>
                <a:cs typeface="Carlito"/>
              </a:rPr>
              <a:t>system </a:t>
            </a:r>
            <a:r>
              <a:rPr sz="2000" spc="-15" dirty="0">
                <a:latin typeface="Carlito"/>
                <a:cs typeface="Carlito"/>
              </a:rPr>
              <a:t>for effective </a:t>
            </a:r>
            <a:r>
              <a:rPr sz="2000" spc="-5" dirty="0">
                <a:latin typeface="Carlito"/>
                <a:cs typeface="Carlito"/>
              </a:rPr>
              <a:t>decision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making</a:t>
            </a:r>
            <a:r>
              <a:rPr sz="180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9823" y="367284"/>
            <a:ext cx="5400040" cy="5854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b="1" spc="-15" dirty="0">
                <a:latin typeface="Carlito"/>
                <a:cs typeface="Carlito"/>
              </a:rPr>
              <a:t>Marketing </a:t>
            </a:r>
            <a:r>
              <a:rPr b="1" spc="-10" dirty="0">
                <a:latin typeface="Carlito"/>
                <a:cs typeface="Carlito"/>
              </a:rPr>
              <a:t>Intelligence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spc="-25" dirty="0">
                <a:latin typeface="Carlito"/>
                <a:cs typeface="Carlito"/>
              </a:rPr>
              <a:t>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034" y="1347596"/>
            <a:ext cx="7905750" cy="5022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next component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MKIS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“</a:t>
            </a:r>
            <a:r>
              <a:rPr sz="2000" b="1" spc="-10" dirty="0">
                <a:latin typeface="Carlito"/>
                <a:cs typeface="Carlito"/>
              </a:rPr>
              <a:t>Marketing </a:t>
            </a:r>
            <a:r>
              <a:rPr sz="2000" b="1" spc="-5" dirty="0">
                <a:latin typeface="Carlito"/>
                <a:cs typeface="Carlito"/>
              </a:rPr>
              <a:t>Decision </a:t>
            </a:r>
            <a:r>
              <a:rPr sz="2000" b="1" dirty="0">
                <a:latin typeface="Carlito"/>
                <a:cs typeface="Carlito"/>
              </a:rPr>
              <a:t>Support</a:t>
            </a:r>
            <a:r>
              <a:rPr sz="2000" b="1" spc="1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Analysis</a:t>
            </a:r>
            <a:r>
              <a:rPr sz="2000" spc="-20" dirty="0">
                <a:latin typeface="Carlito"/>
                <a:cs typeface="Carlito"/>
              </a:rPr>
              <a:t>”.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 marR="5080" indent="57785" algn="just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These </a:t>
            </a:r>
            <a:r>
              <a:rPr sz="2000" spc="-10" dirty="0">
                <a:latin typeface="Carlito"/>
                <a:cs typeface="Carlito"/>
              </a:rPr>
              <a:t>are tools </a:t>
            </a:r>
            <a:r>
              <a:rPr sz="2000" dirty="0">
                <a:latin typeface="Carlito"/>
                <a:cs typeface="Carlito"/>
              </a:rPr>
              <a:t>which </a:t>
            </a:r>
            <a:r>
              <a:rPr sz="2000" spc="-10" dirty="0">
                <a:latin typeface="Carlito"/>
                <a:cs typeface="Carlito"/>
              </a:rPr>
              <a:t>can </a:t>
            </a:r>
            <a:r>
              <a:rPr sz="2000" dirty="0">
                <a:latin typeface="Carlito"/>
                <a:cs typeface="Carlito"/>
              </a:rPr>
              <a:t>be </a:t>
            </a:r>
            <a:r>
              <a:rPr sz="2000" spc="-5" dirty="0">
                <a:latin typeface="Carlito"/>
                <a:cs typeface="Carlito"/>
              </a:rPr>
              <a:t>used </a:t>
            </a:r>
            <a:r>
              <a:rPr sz="2000" spc="-15" dirty="0">
                <a:latin typeface="Carlito"/>
                <a:cs typeface="Carlito"/>
              </a:rPr>
              <a:t>to analyze to make </a:t>
            </a:r>
            <a:r>
              <a:rPr sz="2000" b="1" i="1" spc="-5" dirty="0">
                <a:latin typeface="Carlito"/>
                <a:cs typeface="Carlito"/>
              </a:rPr>
              <a:t>effective </a:t>
            </a:r>
            <a:r>
              <a:rPr sz="2000" b="1" i="1" spc="-15" dirty="0">
                <a:latin typeface="Carlito"/>
                <a:cs typeface="Carlito"/>
              </a:rPr>
              <a:t>marketing  </a:t>
            </a:r>
            <a:r>
              <a:rPr sz="2000" b="1" i="1" dirty="0">
                <a:latin typeface="Carlito"/>
                <a:cs typeface="Carlito"/>
              </a:rPr>
              <a:t>decisions</a:t>
            </a:r>
            <a:r>
              <a:rPr sz="200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rlito"/>
              <a:cs typeface="Carlito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rlito"/>
                <a:cs typeface="Carlito"/>
              </a:rPr>
              <a:t>Marketing </a:t>
            </a:r>
            <a:r>
              <a:rPr sz="2000" spc="-5" dirty="0">
                <a:latin typeface="Carlito"/>
                <a:cs typeface="Carlito"/>
              </a:rPr>
              <a:t>decision support analysis </a:t>
            </a:r>
            <a:r>
              <a:rPr sz="2000" spc="-10" dirty="0">
                <a:latin typeface="Carlito"/>
                <a:cs typeface="Carlito"/>
              </a:rPr>
              <a:t>tools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include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computer software  </a:t>
            </a:r>
            <a:r>
              <a:rPr sz="2400" b="1" spc="-20" dirty="0">
                <a:solidFill>
                  <a:srgbClr val="001F5F"/>
                </a:solidFill>
                <a:latin typeface="Carlito"/>
                <a:cs typeface="Carlito"/>
              </a:rPr>
              <a:t>like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Geographic Information </a:t>
            </a:r>
            <a:r>
              <a:rPr sz="2400" b="1" spc="-20" dirty="0">
                <a:solidFill>
                  <a:srgbClr val="001F5F"/>
                </a:solidFill>
                <a:latin typeface="Carlito"/>
                <a:cs typeface="Carlito"/>
              </a:rPr>
              <a:t>System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(GIS)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to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track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inventory 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details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the product dealers.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rlito"/>
              <a:cs typeface="Carlito"/>
            </a:endParaRPr>
          </a:p>
          <a:p>
            <a:pPr marL="12700" marR="6350" algn="just">
              <a:lnSpc>
                <a:spcPct val="100499"/>
              </a:lnSpc>
            </a:pPr>
            <a:r>
              <a:rPr sz="2000" spc="-25" dirty="0">
                <a:latin typeface="Carlito"/>
                <a:cs typeface="Carlito"/>
              </a:rPr>
              <a:t>Further, </a:t>
            </a:r>
            <a:r>
              <a:rPr sz="2000" dirty="0">
                <a:latin typeface="Carlito"/>
                <a:cs typeface="Carlito"/>
              </a:rPr>
              <a:t>this includes </a:t>
            </a:r>
            <a:r>
              <a:rPr sz="2000" spc="-10" dirty="0">
                <a:latin typeface="Carlito"/>
                <a:cs typeface="Carlito"/>
              </a:rPr>
              <a:t>statistical tools </a:t>
            </a:r>
            <a:r>
              <a:rPr sz="2000" spc="-20" dirty="0">
                <a:latin typeface="Carlito"/>
                <a:cs typeface="Carlito"/>
              </a:rPr>
              <a:t>like </a:t>
            </a:r>
            <a:r>
              <a:rPr sz="2000" spc="-5" dirty="0">
                <a:latin typeface="Carlito"/>
                <a:cs typeface="Carlito"/>
              </a:rPr>
              <a:t>time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series sales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modes, 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linear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programming, elasticity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models </a:t>
            </a:r>
            <a:r>
              <a:rPr sz="2000" dirty="0">
                <a:latin typeface="Carlito"/>
                <a:cs typeface="Carlito"/>
              </a:rPr>
              <a:t>(price, </a:t>
            </a:r>
            <a:r>
              <a:rPr sz="2000" spc="-5" dirty="0">
                <a:latin typeface="Carlito"/>
                <a:cs typeface="Carlito"/>
              </a:rPr>
              <a:t>incomes, demand,  </a:t>
            </a:r>
            <a:r>
              <a:rPr sz="2000" spc="-25" dirty="0">
                <a:latin typeface="Carlito"/>
                <a:cs typeface="Carlito"/>
              </a:rPr>
              <a:t>supply, </a:t>
            </a:r>
            <a:r>
              <a:rPr sz="2000" spc="-10" dirty="0">
                <a:latin typeface="Carlito"/>
                <a:cs typeface="Carlito"/>
              </a:rPr>
              <a:t>etc.), </a:t>
            </a:r>
            <a:r>
              <a:rPr sz="2000" spc="-5" dirty="0">
                <a:latin typeface="Carlito"/>
                <a:cs typeface="Carlito"/>
              </a:rPr>
              <a:t>spreadsheet 'what if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models’.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rlito"/>
              <a:cs typeface="Carlito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These </a:t>
            </a:r>
            <a:r>
              <a:rPr sz="2000" spc="-10" dirty="0">
                <a:latin typeface="Carlito"/>
                <a:cs typeface="Carlito"/>
              </a:rPr>
              <a:t>information </a:t>
            </a:r>
            <a:r>
              <a:rPr sz="2000" spc="-5" dirty="0">
                <a:latin typeface="Carlito"/>
                <a:cs typeface="Carlito"/>
              </a:rPr>
              <a:t>help </a:t>
            </a:r>
            <a:r>
              <a:rPr sz="2000" spc="-15" dirty="0">
                <a:latin typeface="Carlito"/>
                <a:cs typeface="Carlito"/>
              </a:rPr>
              <a:t>marketers to make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decisions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on 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market </a:t>
            </a:r>
            <a:r>
              <a:rPr sz="2400" i="1" spc="-15" dirty="0">
                <a:latin typeface="Carlito"/>
                <a:cs typeface="Carlito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segmentation,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pricing policies, budgeting</a:t>
            </a:r>
            <a:r>
              <a:rPr sz="2000" spc="-5" dirty="0">
                <a:latin typeface="Carlito"/>
                <a:cs typeface="Carlito"/>
              </a:rPr>
              <a:t>,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668" y="470916"/>
            <a:ext cx="7542530" cy="5232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5"/>
              </a:spcBef>
            </a:pPr>
            <a:r>
              <a:rPr sz="2800" spc="-10" dirty="0"/>
              <a:t>Marketing </a:t>
            </a:r>
            <a:r>
              <a:rPr sz="2800" spc="-5" dirty="0"/>
              <a:t>Decision </a:t>
            </a:r>
            <a:r>
              <a:rPr sz="2800" spc="10" dirty="0"/>
              <a:t>Support</a:t>
            </a:r>
            <a:r>
              <a:rPr sz="2800" spc="20" dirty="0"/>
              <a:t> </a:t>
            </a:r>
            <a:r>
              <a:rPr sz="2800" dirty="0"/>
              <a:t>Analysis</a:t>
            </a: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4836" y="1490472"/>
            <a:ext cx="1679448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246" y="1570481"/>
            <a:ext cx="7018020" cy="2650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80"/>
              </a:spcBef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800" b="1" spc="-5" dirty="0">
                <a:latin typeface="Carlito"/>
                <a:cs typeface="Carlito"/>
              </a:rPr>
              <a:t>purpose </a:t>
            </a:r>
            <a:r>
              <a:rPr sz="2400" spc="-5" dirty="0">
                <a:latin typeface="Carlito"/>
                <a:cs typeface="Carlito"/>
              </a:rPr>
              <a:t>of conducting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marketing research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to </a:t>
            </a:r>
            <a:r>
              <a:rPr sz="2400" b="1" spc="-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gather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information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regarding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 specific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marketing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problem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of the</a:t>
            </a:r>
            <a:r>
              <a:rPr sz="2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business</a:t>
            </a:r>
            <a:r>
              <a:rPr sz="2400" spc="-5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354965" marR="5715" indent="-342900" algn="just">
              <a:lnSpc>
                <a:spcPct val="100000"/>
              </a:lnSpc>
              <a:buFont typeface="Arial"/>
              <a:buChar char="•"/>
              <a:tabLst>
                <a:tab pos="424180" algn="l"/>
              </a:tabLst>
            </a:pPr>
            <a:r>
              <a:rPr dirty="0"/>
              <a:t>	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organization </a:t>
            </a:r>
            <a:r>
              <a:rPr sz="2400" spc="-10" dirty="0">
                <a:latin typeface="Carlito"/>
                <a:cs typeface="Carlito"/>
              </a:rPr>
              <a:t>can conduct research by using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10" dirty="0">
                <a:latin typeface="Carlito"/>
                <a:cs typeface="Carlito"/>
              </a:rPr>
              <a:t>research team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organization </a:t>
            </a:r>
            <a:r>
              <a:rPr sz="2400" dirty="0">
                <a:latin typeface="Carlito"/>
                <a:cs typeface="Carlito"/>
              </a:rPr>
              <a:t>itself </a:t>
            </a:r>
            <a:r>
              <a:rPr sz="2400" spc="-10" dirty="0">
                <a:latin typeface="Carlito"/>
                <a:cs typeface="Carlito"/>
              </a:rPr>
              <a:t>or  outsourcing </a:t>
            </a:r>
            <a:r>
              <a:rPr sz="2400" dirty="0">
                <a:latin typeface="Carlito"/>
                <a:cs typeface="Carlito"/>
              </a:rPr>
              <a:t>it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research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firm.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5691" y="458723"/>
            <a:ext cx="6629400" cy="5854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09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65"/>
              </a:spcBef>
            </a:pPr>
            <a:r>
              <a:rPr dirty="0"/>
              <a:t>Marketing </a:t>
            </a:r>
            <a:r>
              <a:rPr spc="-10" dirty="0"/>
              <a:t>Research</a:t>
            </a:r>
            <a:r>
              <a:rPr spc="-55" dirty="0"/>
              <a:t> </a:t>
            </a:r>
            <a:r>
              <a:rPr spc="-5" dirty="0"/>
              <a:t>System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6175"/>
          </a:xfrm>
          <a:custGeom>
            <a:avLst/>
            <a:gdLst/>
            <a:ahLst/>
            <a:cxnLst/>
            <a:rect l="l" t="t" r="r" b="b"/>
            <a:pathLst>
              <a:path w="9144000" h="1146175">
                <a:moveTo>
                  <a:pt x="9144000" y="0"/>
                </a:moveTo>
                <a:lnTo>
                  <a:pt x="0" y="0"/>
                </a:lnTo>
                <a:lnTo>
                  <a:pt x="0" y="1146048"/>
                </a:lnTo>
                <a:lnTo>
                  <a:pt x="9144000" y="114604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1416" y="266445"/>
            <a:ext cx="6416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Marketing </a:t>
            </a:r>
            <a:r>
              <a:rPr spc="-10" dirty="0"/>
              <a:t>Research</a:t>
            </a:r>
            <a:r>
              <a:rPr spc="-75" dirty="0"/>
              <a:t> </a:t>
            </a:r>
            <a:r>
              <a:rPr spc="5" dirty="0"/>
              <a:t>Process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316862"/>
            <a:ext cx="7731759" cy="501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rlito"/>
                <a:cs typeface="Carlito"/>
              </a:rPr>
              <a:t>Marketing</a:t>
            </a:r>
            <a:r>
              <a:rPr sz="2800" b="1" spc="60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research 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u="heavy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process </a:t>
            </a:r>
            <a:r>
              <a:rPr sz="2800" b="1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of </a:t>
            </a:r>
            <a:r>
              <a:rPr sz="2800" b="1" u="heavy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systematic </a:t>
            </a:r>
            <a:r>
              <a:rPr sz="2800" b="1" spc="-20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2800" b="1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design, collection, analysis and </a:t>
            </a:r>
            <a:r>
              <a:rPr sz="2800" b="1" u="heavy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reporting </a:t>
            </a:r>
            <a:r>
              <a:rPr sz="2800" b="1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of </a:t>
            </a:r>
            <a:r>
              <a:rPr sz="2800" b="1" u="heavy" spc="-1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data </a:t>
            </a:r>
            <a:r>
              <a:rPr sz="2800" b="1" spc="-15" dirty="0">
                <a:solidFill>
                  <a:srgbClr val="385622"/>
                </a:solidFill>
                <a:latin typeface="Carlito"/>
                <a:cs typeface="Carlito"/>
              </a:rPr>
              <a:t> </a:t>
            </a:r>
            <a:r>
              <a:rPr sz="2800" b="1" u="heavy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relevant </a:t>
            </a:r>
            <a:r>
              <a:rPr sz="2800" b="1" u="heavy" spc="-1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to </a:t>
            </a:r>
            <a:r>
              <a:rPr sz="2800" b="1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a specific </a:t>
            </a:r>
            <a:r>
              <a:rPr sz="2800" b="1" u="heavy" spc="-1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marketing</a:t>
            </a:r>
            <a:r>
              <a:rPr sz="2800" b="1" u="heavy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Carlito"/>
                <a:cs typeface="Carlito"/>
              </a:rPr>
              <a:t>situation</a:t>
            </a:r>
            <a:r>
              <a:rPr sz="2800" b="1" spc="-10" dirty="0">
                <a:solidFill>
                  <a:srgbClr val="385622"/>
                </a:solidFill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Carlito"/>
              <a:cs typeface="Carlito"/>
            </a:endParaRPr>
          </a:p>
          <a:p>
            <a:pPr marL="12700" marR="5080" algn="just">
              <a:lnSpc>
                <a:spcPts val="2590"/>
              </a:lnSpc>
            </a:pPr>
            <a:r>
              <a:rPr sz="2400" spc="-10" dirty="0">
                <a:latin typeface="Carlito"/>
                <a:cs typeface="Carlito"/>
              </a:rPr>
              <a:t>According </a:t>
            </a:r>
            <a:r>
              <a:rPr sz="2400" spc="-20" dirty="0">
                <a:latin typeface="Carlito"/>
                <a:cs typeface="Carlito"/>
              </a:rPr>
              <a:t>to </a:t>
            </a:r>
            <a:r>
              <a:rPr sz="2400" spc="-15" dirty="0">
                <a:latin typeface="Carlito"/>
                <a:cs typeface="Carlito"/>
              </a:rPr>
              <a:t>Kotler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Armstrong </a:t>
            </a:r>
            <a:r>
              <a:rPr sz="2400" spc="-5" dirty="0">
                <a:latin typeface="Carlito"/>
                <a:cs typeface="Carlito"/>
              </a:rPr>
              <a:t>(2014) </a:t>
            </a:r>
            <a:r>
              <a:rPr sz="2400" spc="-10" dirty="0">
                <a:latin typeface="Carlito"/>
                <a:cs typeface="Carlito"/>
              </a:rPr>
              <a:t>marketing research  process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four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steps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briefly </a:t>
            </a:r>
            <a:r>
              <a:rPr sz="2400" spc="-5" dirty="0">
                <a:latin typeface="Carlito"/>
                <a:cs typeface="Carlito"/>
              </a:rPr>
              <a:t>discussed </a:t>
            </a:r>
            <a:r>
              <a:rPr sz="2400" dirty="0">
                <a:latin typeface="Carlito"/>
                <a:cs typeface="Carlito"/>
              </a:rPr>
              <a:t>as  </a:t>
            </a:r>
            <a:r>
              <a:rPr sz="2400" spc="-15" dirty="0">
                <a:latin typeface="Carlito"/>
                <a:cs typeface="Carlito"/>
              </a:rPr>
              <a:t>follows.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Carlito"/>
              <a:cs typeface="Carlito"/>
            </a:endParaRPr>
          </a:p>
          <a:p>
            <a:pPr marL="697865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Defining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the problem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research</a:t>
            </a:r>
            <a:r>
              <a:rPr sz="2400" b="1" i="1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objectives</a:t>
            </a:r>
            <a:endParaRPr sz="2400">
              <a:latin typeface="Carlito"/>
              <a:cs typeface="Carlito"/>
            </a:endParaRPr>
          </a:p>
          <a:p>
            <a:pPr marL="697865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Developing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the research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plan </a:t>
            </a:r>
            <a:r>
              <a:rPr sz="2400" b="1" i="1" spc="-15" dirty="0">
                <a:solidFill>
                  <a:srgbClr val="001F5F"/>
                </a:solidFill>
                <a:latin typeface="Carlito"/>
                <a:cs typeface="Carlito"/>
              </a:rPr>
              <a:t>to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collect information</a:t>
            </a:r>
            <a:endParaRPr sz="2400">
              <a:latin typeface="Carlito"/>
              <a:cs typeface="Carlito"/>
            </a:endParaRPr>
          </a:p>
          <a:p>
            <a:pPr marL="697865" marR="1015365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Implementing the research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plan -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collecting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and  analyzing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the</a:t>
            </a:r>
            <a:r>
              <a:rPr sz="2400" b="1" i="1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data</a:t>
            </a:r>
            <a:endParaRPr sz="2400">
              <a:latin typeface="Carlito"/>
              <a:cs typeface="Carlito"/>
            </a:endParaRPr>
          </a:p>
          <a:p>
            <a:pPr marL="697865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Interpreting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reporting the</a:t>
            </a:r>
            <a:r>
              <a:rPr sz="2400" b="1" i="1" spc="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findings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56" y="321563"/>
            <a:ext cx="8385175" cy="940435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70485" rIns="0" bIns="0" rtlCol="0">
            <a:spAutoFit/>
          </a:bodyPr>
          <a:lstStyle/>
          <a:p>
            <a:pPr marL="3192145" marR="532130" indent="-2653665">
              <a:lnSpc>
                <a:spcPts val="3020"/>
              </a:lnSpc>
              <a:spcBef>
                <a:spcPts val="555"/>
              </a:spcBef>
            </a:pPr>
            <a:r>
              <a:rPr sz="2800" spc="-5" dirty="0"/>
              <a:t>01.Defining </a:t>
            </a:r>
            <a:r>
              <a:rPr sz="2800" spc="-10" dirty="0"/>
              <a:t>the </a:t>
            </a:r>
            <a:r>
              <a:rPr sz="2800" spc="-5" dirty="0"/>
              <a:t>problem </a:t>
            </a:r>
            <a:r>
              <a:rPr sz="2800" spc="-10" dirty="0"/>
              <a:t>and </a:t>
            </a:r>
            <a:r>
              <a:rPr sz="2800" spc="-5" dirty="0"/>
              <a:t>research  </a:t>
            </a:r>
            <a:r>
              <a:rPr sz="2800" spc="-15" dirty="0"/>
              <a:t>objectives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75005" y="1379982"/>
            <a:ext cx="8344534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latin typeface="Carlito"/>
                <a:cs typeface="Carlito"/>
              </a:rPr>
              <a:t>This</a:t>
            </a:r>
            <a:r>
              <a:rPr sz="2000" spc="1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is</a:t>
            </a:r>
            <a:r>
              <a:rPr sz="2000" spc="1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16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first</a:t>
            </a:r>
            <a:r>
              <a:rPr sz="2000" spc="18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17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most</a:t>
            </a:r>
            <a:r>
              <a:rPr sz="2000" spc="17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often</a:t>
            </a:r>
            <a:r>
              <a:rPr sz="2000" spc="1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165" dirty="0"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hardest</a:t>
            </a:r>
            <a:r>
              <a:rPr sz="2000" b="1" spc="1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step</a:t>
            </a:r>
            <a:r>
              <a:rPr sz="2000" b="1" spc="1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in</a:t>
            </a:r>
            <a:r>
              <a:rPr sz="2000" spc="1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1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marketing</a:t>
            </a:r>
            <a:r>
              <a:rPr sz="2000" spc="17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research</a:t>
            </a:r>
            <a:endParaRPr sz="20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process.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10" dirty="0">
                <a:latin typeface="Carlito"/>
                <a:cs typeface="Carlito"/>
              </a:rPr>
              <a:t>Most often </a:t>
            </a:r>
            <a:r>
              <a:rPr sz="2000" spc="-5" dirty="0">
                <a:latin typeface="Carlito"/>
                <a:cs typeface="Carlito"/>
              </a:rPr>
              <a:t>the business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owners may be aware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that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something is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wrong</a:t>
            </a:r>
            <a:r>
              <a:rPr sz="2000" spc="-10" dirty="0">
                <a:latin typeface="Carlito"/>
                <a:cs typeface="Carlito"/>
              </a:rPr>
              <a:t>,  </a:t>
            </a:r>
            <a:r>
              <a:rPr sz="2000" dirty="0">
                <a:latin typeface="Carlito"/>
                <a:cs typeface="Carlito"/>
              </a:rPr>
              <a:t>but </a:t>
            </a:r>
            <a:r>
              <a:rPr sz="2000" spc="-5" dirty="0">
                <a:latin typeface="Carlito"/>
                <a:cs typeface="Carlito"/>
              </a:rPr>
              <a:t>they </a:t>
            </a:r>
            <a:r>
              <a:rPr sz="2000" spc="-15" dirty="0">
                <a:latin typeface="Carlito"/>
                <a:cs typeface="Carlito"/>
              </a:rPr>
              <a:t>may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fail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to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know the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exact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cause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for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problem</a:t>
            </a:r>
            <a:r>
              <a:rPr sz="2000" spc="-5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i="1" spc="-15" dirty="0">
                <a:solidFill>
                  <a:srgbClr val="FF0000"/>
                </a:solidFill>
                <a:latin typeface="Carlito"/>
                <a:cs typeface="Carlito"/>
              </a:rPr>
              <a:t>For</a:t>
            </a:r>
            <a:r>
              <a:rPr sz="2000" b="1" i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rlito"/>
                <a:cs typeface="Carlito"/>
              </a:rPr>
              <a:t>example</a:t>
            </a:r>
            <a:r>
              <a:rPr sz="2000" b="1" i="1" spc="-10" dirty="0">
                <a:latin typeface="Carlito"/>
                <a:cs typeface="Carlito"/>
              </a:rPr>
              <a:t>,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spc="-20" dirty="0">
                <a:latin typeface="Carlito"/>
                <a:cs typeface="Carlito"/>
              </a:rPr>
              <a:t>Would </a:t>
            </a:r>
            <a:r>
              <a:rPr sz="2000" b="1" i="1" dirty="0">
                <a:latin typeface="Carlito"/>
                <a:cs typeface="Carlito"/>
              </a:rPr>
              <a:t>a </a:t>
            </a:r>
            <a:r>
              <a:rPr sz="2000" b="1" i="1" spc="-5" dirty="0">
                <a:latin typeface="Carlito"/>
                <a:cs typeface="Carlito"/>
              </a:rPr>
              <a:t>10 </a:t>
            </a:r>
            <a:r>
              <a:rPr sz="2000" b="1" i="1" spc="-10" dirty="0">
                <a:latin typeface="Carlito"/>
                <a:cs typeface="Carlito"/>
              </a:rPr>
              <a:t>percent </a:t>
            </a:r>
            <a:r>
              <a:rPr sz="2000" b="1" i="1" spc="-5" dirty="0">
                <a:latin typeface="Carlito"/>
                <a:cs typeface="Carlito"/>
              </a:rPr>
              <a:t>decrease </a:t>
            </a:r>
            <a:r>
              <a:rPr sz="2000" b="1" i="1" spc="-10" dirty="0">
                <a:latin typeface="Carlito"/>
                <a:cs typeface="Carlito"/>
              </a:rPr>
              <a:t>in </a:t>
            </a:r>
            <a:r>
              <a:rPr sz="2000" b="1" i="1" spc="-5" dirty="0">
                <a:latin typeface="Carlito"/>
                <a:cs typeface="Carlito"/>
              </a:rPr>
              <a:t>the </a:t>
            </a:r>
            <a:r>
              <a:rPr sz="2000" b="1" i="1" spc="-10" dirty="0">
                <a:latin typeface="Carlito"/>
                <a:cs typeface="Carlito"/>
              </a:rPr>
              <a:t>price </a:t>
            </a:r>
            <a:r>
              <a:rPr sz="2000" b="1" i="1" spc="-5" dirty="0">
                <a:latin typeface="Carlito"/>
                <a:cs typeface="Carlito"/>
              </a:rPr>
              <a:t>of </a:t>
            </a:r>
            <a:r>
              <a:rPr sz="2000" b="1" i="1" dirty="0">
                <a:latin typeface="Carlito"/>
                <a:cs typeface="Carlito"/>
              </a:rPr>
              <a:t>a </a:t>
            </a:r>
            <a:r>
              <a:rPr sz="2000" b="1" i="1" spc="-10" dirty="0">
                <a:latin typeface="Carlito"/>
                <a:cs typeface="Carlito"/>
              </a:rPr>
              <a:t>product </a:t>
            </a:r>
            <a:r>
              <a:rPr sz="2000" b="1" i="1" spc="-5" dirty="0">
                <a:latin typeface="Carlito"/>
                <a:cs typeface="Carlito"/>
              </a:rPr>
              <a:t>result in </a:t>
            </a:r>
            <a:r>
              <a:rPr sz="2000" b="1" i="1" spc="-10" dirty="0">
                <a:latin typeface="Carlito"/>
                <a:cs typeface="Carlito"/>
              </a:rPr>
              <a:t>attraction </a:t>
            </a:r>
            <a:r>
              <a:rPr sz="2000" b="1" i="1" spc="-5" dirty="0">
                <a:latin typeface="Carlito"/>
                <a:cs typeface="Carlito"/>
              </a:rPr>
              <a:t>of  </a:t>
            </a:r>
            <a:r>
              <a:rPr sz="2000" b="1" i="1" dirty="0">
                <a:latin typeface="Carlito"/>
                <a:cs typeface="Carlito"/>
              </a:rPr>
              <a:t>more </a:t>
            </a:r>
            <a:r>
              <a:rPr sz="2000" b="1" i="1" spc="-10" dirty="0">
                <a:latin typeface="Carlito"/>
                <a:cs typeface="Carlito"/>
              </a:rPr>
              <a:t>customers </a:t>
            </a:r>
            <a:r>
              <a:rPr sz="2000" b="1" i="1" spc="-15" dirty="0">
                <a:latin typeface="Carlito"/>
                <a:cs typeface="Carlito"/>
              </a:rPr>
              <a:t>to </a:t>
            </a:r>
            <a:r>
              <a:rPr sz="2000" b="1" i="1" spc="-5" dirty="0">
                <a:latin typeface="Carlito"/>
                <a:cs typeface="Carlito"/>
              </a:rPr>
              <a:t>offset </a:t>
            </a:r>
            <a:r>
              <a:rPr sz="2000" b="1" i="1" dirty="0">
                <a:latin typeface="Carlito"/>
                <a:cs typeface="Carlito"/>
              </a:rPr>
              <a:t>the impact </a:t>
            </a:r>
            <a:r>
              <a:rPr sz="2000" b="1" i="1" spc="-5" dirty="0">
                <a:latin typeface="Carlito"/>
                <a:cs typeface="Carlito"/>
              </a:rPr>
              <a:t>of price</a:t>
            </a:r>
            <a:r>
              <a:rPr sz="2000" b="1" i="1" spc="-11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reduction</a:t>
            </a:r>
            <a:r>
              <a:rPr sz="1800" b="1" i="1" spc="-5" dirty="0">
                <a:latin typeface="Carlito"/>
                <a:cs typeface="Carlito"/>
              </a:rPr>
              <a:t>?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rlito"/>
              <a:cs typeface="Carlito"/>
            </a:endParaRPr>
          </a:p>
          <a:p>
            <a:pPr marL="355600" marR="825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  <a:tab pos="7256780" algn="l"/>
              </a:tabLst>
            </a:pPr>
            <a:r>
              <a:rPr sz="2000" spc="-5" dirty="0">
                <a:latin typeface="Carlito"/>
                <a:cs typeface="Carlito"/>
              </a:rPr>
              <a:t>The</a:t>
            </a:r>
            <a:r>
              <a:rPr sz="2000" spc="-35" dirty="0">
                <a:latin typeface="Carlito"/>
                <a:cs typeface="Carlito"/>
              </a:rPr>
              <a:t>r</a:t>
            </a:r>
            <a:r>
              <a:rPr sz="2000" spc="-15" dirty="0">
                <a:latin typeface="Carlito"/>
                <a:cs typeface="Carlito"/>
              </a:rPr>
              <a:t>e</a:t>
            </a:r>
            <a:r>
              <a:rPr sz="2000" spc="-40" dirty="0">
                <a:latin typeface="Carlito"/>
                <a:cs typeface="Carlito"/>
              </a:rPr>
              <a:t>f</a:t>
            </a:r>
            <a:r>
              <a:rPr sz="2000" spc="-5" dirty="0">
                <a:latin typeface="Carlito"/>
                <a:cs typeface="Carlito"/>
              </a:rPr>
              <a:t>o</a:t>
            </a:r>
            <a:r>
              <a:rPr sz="2000" spc="-30" dirty="0">
                <a:latin typeface="Carlito"/>
                <a:cs typeface="Carlito"/>
              </a:rPr>
              <a:t>r</a:t>
            </a:r>
            <a:r>
              <a:rPr sz="2000" spc="5" dirty="0">
                <a:latin typeface="Carlito"/>
                <a:cs typeface="Carlito"/>
              </a:rPr>
              <a:t>e</a:t>
            </a:r>
            <a:r>
              <a:rPr sz="2000" dirty="0">
                <a:latin typeface="Carlito"/>
                <a:cs typeface="Carlito"/>
              </a:rPr>
              <a:t>, 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</a:t>
            </a:r>
            <a:r>
              <a:rPr sz="2000" dirty="0">
                <a:latin typeface="Carlito"/>
                <a:cs typeface="Carlito"/>
              </a:rPr>
              <a:t>n 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suc</a:t>
            </a:r>
            <a:r>
              <a:rPr sz="2000" dirty="0">
                <a:latin typeface="Carlito"/>
                <a:cs typeface="Carlito"/>
              </a:rPr>
              <a:t>h 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</a:t>
            </a:r>
            <a:r>
              <a:rPr sz="2000" spc="-10" dirty="0">
                <a:latin typeface="Carlito"/>
                <a:cs typeface="Carlito"/>
              </a:rPr>
              <a:t>i</a:t>
            </a:r>
            <a:r>
              <a:rPr sz="2000" dirty="0">
                <a:latin typeface="Carlito"/>
                <a:cs typeface="Carlito"/>
              </a:rPr>
              <a:t>tu</a:t>
            </a:r>
            <a:r>
              <a:rPr sz="2000" spc="-20" dirty="0">
                <a:latin typeface="Carlito"/>
                <a:cs typeface="Carlito"/>
              </a:rPr>
              <a:t>a</a:t>
            </a:r>
            <a:r>
              <a:rPr sz="2000" dirty="0">
                <a:latin typeface="Carlito"/>
                <a:cs typeface="Carlito"/>
              </a:rPr>
              <a:t>t</a:t>
            </a:r>
            <a:r>
              <a:rPr sz="2000" spc="5" dirty="0">
                <a:latin typeface="Carlito"/>
                <a:cs typeface="Carlito"/>
              </a:rPr>
              <a:t>i</a:t>
            </a:r>
            <a:r>
              <a:rPr sz="2000" spc="-5" dirty="0">
                <a:latin typeface="Carlito"/>
                <a:cs typeface="Carlito"/>
              </a:rPr>
              <a:t>o</a:t>
            </a:r>
            <a:r>
              <a:rPr sz="2000" dirty="0">
                <a:latin typeface="Carlito"/>
                <a:cs typeface="Carlito"/>
              </a:rPr>
              <a:t>n 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t</a:t>
            </a:r>
            <a:r>
              <a:rPr sz="2000" spc="-5" dirty="0">
                <a:latin typeface="Carlito"/>
                <a:cs typeface="Carlito"/>
              </a:rPr>
              <a:t>h</a:t>
            </a:r>
            <a:r>
              <a:rPr sz="2000" dirty="0">
                <a:latin typeface="Carlito"/>
                <a:cs typeface="Carlito"/>
              </a:rPr>
              <a:t>e 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</a:t>
            </a:r>
            <a:r>
              <a:rPr sz="2000" spc="-15" dirty="0">
                <a:latin typeface="Carlito"/>
                <a:cs typeface="Carlito"/>
              </a:rPr>
              <a:t>e</a:t>
            </a:r>
            <a:r>
              <a:rPr sz="2000" spc="-25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er</a:t>
            </a:r>
            <a:r>
              <a:rPr sz="2000" spc="-10" dirty="0">
                <a:latin typeface="Carlito"/>
                <a:cs typeface="Carlito"/>
              </a:rPr>
              <a:t>m</a:t>
            </a:r>
            <a:r>
              <a:rPr sz="2000" dirty="0">
                <a:latin typeface="Carlito"/>
                <a:cs typeface="Carlito"/>
              </a:rPr>
              <a:t>in</a:t>
            </a:r>
            <a:r>
              <a:rPr sz="2000" spc="-25" dirty="0">
                <a:latin typeface="Carlito"/>
                <a:cs typeface="Carlito"/>
              </a:rPr>
              <a:t>a</a:t>
            </a:r>
            <a:r>
              <a:rPr sz="2000" spc="10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ion 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</a:t>
            </a:r>
            <a:r>
              <a:rPr sz="2000" dirty="0">
                <a:latin typeface="Carlito"/>
                <a:cs typeface="Carlito"/>
              </a:rPr>
              <a:t>f 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es</a:t>
            </a:r>
            <a:r>
              <a:rPr sz="2400" b="1" spc="5" dirty="0">
                <a:solidFill>
                  <a:srgbClr val="C00000"/>
                </a:solidFill>
                <a:latin typeface="Carlito"/>
                <a:cs typeface="Carlito"/>
              </a:rPr>
              <a:t>e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</a:t>
            </a:r>
            <a:r>
              <a:rPr sz="2400" b="1" spc="-35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c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h	p</a:t>
            </a:r>
            <a:r>
              <a:rPr sz="2400" b="1" spc="-30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b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l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em 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objectives will guide the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entire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 process</a:t>
            </a:r>
            <a:r>
              <a:rPr sz="2000" spc="-5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195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413384" algn="l"/>
                <a:tab pos="414020" algn="l"/>
              </a:tabLst>
            </a:pPr>
            <a:r>
              <a:rPr dirty="0"/>
              <a:t>	</a:t>
            </a:r>
            <a:r>
              <a:rPr sz="2000" spc="-5" dirty="0">
                <a:latin typeface="Carlito"/>
                <a:cs typeface="Carlito"/>
              </a:rPr>
              <a:t>It is </a:t>
            </a:r>
            <a:r>
              <a:rPr sz="2000" spc="-10" dirty="0">
                <a:latin typeface="Carlito"/>
                <a:cs typeface="Carlito"/>
              </a:rPr>
              <a:t>very important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identify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real problem </a:t>
            </a:r>
            <a:r>
              <a:rPr sz="2000" dirty="0">
                <a:latin typeface="Carlito"/>
                <a:cs typeface="Carlito"/>
              </a:rPr>
              <a:t>apart </a:t>
            </a:r>
            <a:r>
              <a:rPr sz="2000" spc="-15" dirty="0">
                <a:latin typeface="Carlito"/>
                <a:cs typeface="Carlito"/>
              </a:rPr>
              <a:t>from </a:t>
            </a:r>
            <a:r>
              <a:rPr sz="2000" spc="-10" dirty="0">
                <a:latin typeface="Carlito"/>
                <a:cs typeface="Carlito"/>
              </a:rPr>
              <a:t>symptoms of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10" dirty="0">
                <a:latin typeface="Carlito"/>
                <a:cs typeface="Carlito"/>
              </a:rPr>
              <a:t>problem.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84860"/>
          </a:xfrm>
          <a:custGeom>
            <a:avLst/>
            <a:gdLst/>
            <a:ahLst/>
            <a:cxnLst/>
            <a:rect l="l" t="t" r="r" b="b"/>
            <a:pathLst>
              <a:path w="9144000" h="784860">
                <a:moveTo>
                  <a:pt x="9144000" y="0"/>
                </a:moveTo>
                <a:lnTo>
                  <a:pt x="0" y="0"/>
                </a:lnTo>
                <a:lnTo>
                  <a:pt x="0" y="784860"/>
                </a:lnTo>
                <a:lnTo>
                  <a:pt x="9144000" y="784860"/>
                </a:lnTo>
                <a:lnTo>
                  <a:pt x="914400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29865" marR="5080" indent="-2573020">
              <a:lnSpc>
                <a:spcPts val="2590"/>
              </a:lnSpc>
              <a:spcBef>
                <a:spcPts val="425"/>
              </a:spcBef>
            </a:pPr>
            <a:r>
              <a:rPr sz="2400" spc="-15" dirty="0"/>
              <a:t>02.Developing </a:t>
            </a:r>
            <a:r>
              <a:rPr sz="2400" dirty="0"/>
              <a:t>the research plan to </a:t>
            </a:r>
            <a:r>
              <a:rPr sz="2400" spc="-5" dirty="0"/>
              <a:t>collect  </a:t>
            </a:r>
            <a:r>
              <a:rPr sz="2400" dirty="0"/>
              <a:t>information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71983" y="915669"/>
            <a:ext cx="8447405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10" dirty="0">
                <a:latin typeface="Carlito"/>
                <a:cs typeface="Carlito"/>
              </a:rPr>
              <a:t>This plan should basically outline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sources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information, contact 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methods, sampling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methods and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tools that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should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be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used 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to 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gather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new</a:t>
            </a:r>
            <a:r>
              <a:rPr sz="2200" b="1" u="heavy" spc="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data.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50">
              <a:latin typeface="Carlito"/>
              <a:cs typeface="Carlito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  <a:tabLst>
                <a:tab pos="842644" algn="l"/>
                <a:tab pos="2074545" algn="l"/>
                <a:tab pos="3634104" algn="l"/>
                <a:tab pos="5003800" algn="l"/>
                <a:tab pos="5548630" algn="l"/>
                <a:tab pos="6244590" algn="l"/>
                <a:tab pos="6927850" algn="l"/>
                <a:tab pos="7994650" algn="l"/>
              </a:tabLst>
            </a:pPr>
            <a:r>
              <a:rPr sz="2200" spc="-5" dirty="0">
                <a:latin typeface="Carlito"/>
                <a:cs typeface="Carlito"/>
              </a:rPr>
              <a:t>When	</a:t>
            </a:r>
            <a:r>
              <a:rPr sz="2200" spc="-35" dirty="0">
                <a:latin typeface="Carlito"/>
                <a:cs typeface="Carlito"/>
              </a:rPr>
              <a:t>c</a:t>
            </a:r>
            <a:r>
              <a:rPr sz="2200" spc="-5" dirty="0">
                <a:latin typeface="Carlito"/>
                <a:cs typeface="Carlito"/>
              </a:rPr>
              <a:t>ollecting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" dirty="0">
                <a:latin typeface="Carlito"/>
                <a:cs typeface="Carlito"/>
              </a:rPr>
              <a:t>i</a:t>
            </a:r>
            <a:r>
              <a:rPr sz="2200" spc="-20" dirty="0">
                <a:latin typeface="Carlito"/>
                <a:cs typeface="Carlito"/>
              </a:rPr>
              <a:t>n</a:t>
            </a:r>
            <a:r>
              <a:rPr sz="2200" spc="-55" dirty="0">
                <a:latin typeface="Carlito"/>
                <a:cs typeface="Carlito"/>
              </a:rPr>
              <a:t>f</a:t>
            </a:r>
            <a:r>
              <a:rPr sz="2200" spc="-5" dirty="0">
                <a:latin typeface="Carlito"/>
                <a:cs typeface="Carlito"/>
              </a:rPr>
              <a:t>orm</a:t>
            </a:r>
            <a:r>
              <a:rPr sz="2200" spc="-15" dirty="0">
                <a:latin typeface="Carlito"/>
                <a:cs typeface="Carlito"/>
              </a:rPr>
              <a:t>a</a:t>
            </a:r>
            <a:r>
              <a:rPr sz="2200" spc="-5" dirty="0">
                <a:latin typeface="Carlito"/>
                <a:cs typeface="Carlito"/>
              </a:rPr>
              <a:t>tion,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busines</a:t>
            </a:r>
            <a:r>
              <a:rPr sz="2200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es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35" dirty="0">
                <a:latin typeface="Carlito"/>
                <a:cs typeface="Carlito"/>
              </a:rPr>
              <a:t>c</a:t>
            </a:r>
            <a:r>
              <a:rPr sz="2200" spc="-5" dirty="0">
                <a:latin typeface="Carlito"/>
                <a:cs typeface="Carlito"/>
              </a:rPr>
              <a:t>an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30" dirty="0">
                <a:latin typeface="Carlito"/>
                <a:cs typeface="Carlito"/>
              </a:rPr>
              <a:t>r</a:t>
            </a:r>
            <a:r>
              <a:rPr sz="2200" spc="-20" dirty="0">
                <a:latin typeface="Carlito"/>
                <a:cs typeface="Carlito"/>
              </a:rPr>
              <a:t>e</a:t>
            </a:r>
            <a:r>
              <a:rPr sz="2200" spc="-65" dirty="0">
                <a:latin typeface="Carlito"/>
                <a:cs typeface="Carlito"/>
              </a:rPr>
              <a:t>f</a:t>
            </a:r>
            <a:r>
              <a:rPr sz="2200" dirty="0">
                <a:latin typeface="Carlito"/>
                <a:cs typeface="Carlito"/>
              </a:rPr>
              <a:t>e</a:t>
            </a:r>
            <a:r>
              <a:rPr sz="2200" spc="-5" dirty="0">
                <a:latin typeface="Carlito"/>
                <a:cs typeface="Carlito"/>
              </a:rPr>
              <a:t>r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bot</a:t>
            </a:r>
            <a:r>
              <a:rPr sz="2200" spc="-5" dirty="0">
                <a:latin typeface="Carlito"/>
                <a:cs typeface="Carlito"/>
              </a:rPr>
              <a:t>h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b="1" dirty="0">
                <a:latin typeface="Carlito"/>
                <a:cs typeface="Carlito"/>
              </a:rPr>
              <a:t>p</a:t>
            </a:r>
            <a:r>
              <a:rPr sz="2200" b="1" spc="-10" dirty="0">
                <a:latin typeface="Carlito"/>
                <a:cs typeface="Carlito"/>
              </a:rPr>
              <a:t>rima</a:t>
            </a:r>
            <a:r>
              <a:rPr sz="2200" b="1" dirty="0">
                <a:latin typeface="Carlito"/>
                <a:cs typeface="Carlito"/>
              </a:rPr>
              <a:t>r</a:t>
            </a:r>
            <a:r>
              <a:rPr sz="2200" b="1" spc="-5" dirty="0">
                <a:latin typeface="Carlito"/>
                <a:cs typeface="Carlito"/>
              </a:rPr>
              <a:t>y</a:t>
            </a:r>
            <a:r>
              <a:rPr sz="2200" b="1" dirty="0">
                <a:latin typeface="Carlito"/>
                <a:cs typeface="Carlito"/>
              </a:rPr>
              <a:t>	</a:t>
            </a:r>
            <a:r>
              <a:rPr sz="2200" b="1" spc="-5" dirty="0">
                <a:latin typeface="Carlito"/>
                <a:cs typeface="Carlito"/>
              </a:rPr>
              <a:t>and  secondary </a:t>
            </a:r>
            <a:r>
              <a:rPr sz="2200" b="1" spc="-20" dirty="0">
                <a:latin typeface="Carlito"/>
                <a:cs typeface="Carlito"/>
              </a:rPr>
              <a:t>data</a:t>
            </a:r>
            <a:r>
              <a:rPr sz="2200" b="1" spc="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sources.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rlito"/>
              <a:cs typeface="Carlito"/>
            </a:endParaRPr>
          </a:p>
          <a:p>
            <a:pPr marL="756285" lvl="1" indent="-287020" algn="just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200" b="1" spc="-5" dirty="0">
                <a:latin typeface="Carlito"/>
                <a:cs typeface="Carlito"/>
              </a:rPr>
              <a:t>Primary </a:t>
            </a:r>
            <a:r>
              <a:rPr sz="2200" b="1" spc="-15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includes the </a:t>
            </a:r>
            <a:r>
              <a:rPr sz="2200" spc="-10" dirty="0">
                <a:latin typeface="Carlito"/>
                <a:cs typeface="Carlito"/>
              </a:rPr>
              <a:t>information </a:t>
            </a:r>
            <a:r>
              <a:rPr sz="2200" b="1" i="1" spc="-10" dirty="0">
                <a:solidFill>
                  <a:srgbClr val="C00000"/>
                </a:solidFill>
                <a:latin typeface="Carlito"/>
                <a:cs typeface="Carlito"/>
              </a:rPr>
              <a:t>collected for </a:t>
            </a:r>
            <a:r>
              <a:rPr sz="2200" b="1" i="1" spc="-5" dirty="0">
                <a:solidFill>
                  <a:srgbClr val="C00000"/>
                </a:solidFill>
                <a:latin typeface="Carlito"/>
                <a:cs typeface="Carlito"/>
              </a:rPr>
              <a:t>a</a:t>
            </a:r>
            <a:r>
              <a:rPr sz="2200" b="1" i="1" spc="-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i="1" spc="-10" dirty="0">
                <a:solidFill>
                  <a:srgbClr val="C00000"/>
                </a:solidFill>
                <a:latin typeface="Carlito"/>
                <a:cs typeface="Carlito"/>
              </a:rPr>
              <a:t>specific</a:t>
            </a:r>
            <a:endParaRPr sz="2200">
              <a:latin typeface="Carlito"/>
              <a:cs typeface="Carlito"/>
            </a:endParaRPr>
          </a:p>
          <a:p>
            <a:pPr marL="756285" algn="just">
              <a:lnSpc>
                <a:spcPct val="100000"/>
              </a:lnSpc>
            </a:pPr>
            <a:r>
              <a:rPr sz="2200" b="1" i="1" spc="-5" dirty="0">
                <a:solidFill>
                  <a:srgbClr val="C00000"/>
                </a:solidFill>
                <a:latin typeface="Carlito"/>
                <a:cs typeface="Carlito"/>
              </a:rPr>
              <a:t>purpose </a:t>
            </a:r>
            <a:r>
              <a:rPr sz="2200" spc="-15" dirty="0">
                <a:latin typeface="Carlito"/>
                <a:cs typeface="Carlito"/>
              </a:rPr>
              <a:t>at </a:t>
            </a:r>
            <a:r>
              <a:rPr sz="2200" spc="-5" dirty="0">
                <a:latin typeface="Carlito"/>
                <a:cs typeface="Carlito"/>
              </a:rPr>
              <a:t>hand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whereas.</a:t>
            </a:r>
            <a:endParaRPr sz="2200">
              <a:latin typeface="Carlito"/>
              <a:cs typeface="Carlito"/>
            </a:endParaRPr>
          </a:p>
          <a:p>
            <a:pPr marL="756285" marR="5715" lvl="1" indent="-287020" algn="just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200" b="1" spc="-5" dirty="0">
                <a:latin typeface="Carlito"/>
                <a:cs typeface="Carlito"/>
              </a:rPr>
              <a:t>secondary </a:t>
            </a:r>
            <a:r>
              <a:rPr sz="2200" b="1" spc="-15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includes </a:t>
            </a:r>
            <a:r>
              <a:rPr sz="2200" spc="-10" dirty="0">
                <a:latin typeface="Carlito"/>
                <a:cs typeface="Carlito"/>
              </a:rPr>
              <a:t>information that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has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been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already  collected for </a:t>
            </a:r>
            <a:r>
              <a:rPr sz="2200" b="1" spc="-20" dirty="0">
                <a:solidFill>
                  <a:srgbClr val="C00000"/>
                </a:solidFill>
                <a:latin typeface="Carlito"/>
                <a:cs typeface="Carlito"/>
              </a:rPr>
              <a:t>any </a:t>
            </a: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other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purpose</a:t>
            </a:r>
            <a:r>
              <a:rPr sz="2200" spc="-5" dirty="0">
                <a:latin typeface="Carlito"/>
                <a:cs typeface="Carlito"/>
              </a:rPr>
              <a:t>. </a:t>
            </a:r>
            <a:r>
              <a:rPr sz="2200" i="1" spc="-5" dirty="0">
                <a:solidFill>
                  <a:srgbClr val="001F5F"/>
                </a:solidFill>
                <a:latin typeface="Carlito"/>
                <a:cs typeface="Carlito"/>
              </a:rPr>
              <a:t>survey method, </a:t>
            </a:r>
            <a:r>
              <a:rPr sz="2200" i="1" spc="-10" dirty="0">
                <a:solidFill>
                  <a:srgbClr val="001F5F"/>
                </a:solidFill>
                <a:latin typeface="Carlito"/>
                <a:cs typeface="Carlito"/>
              </a:rPr>
              <a:t>observation,  interviewing </a:t>
            </a:r>
            <a:r>
              <a:rPr sz="2200" i="1" spc="-15" dirty="0">
                <a:solidFill>
                  <a:srgbClr val="001F5F"/>
                </a:solidFill>
                <a:latin typeface="Carlito"/>
                <a:cs typeface="Carlito"/>
              </a:rPr>
              <a:t>customers, </a:t>
            </a:r>
            <a:r>
              <a:rPr sz="2200" i="1" spc="-20" dirty="0">
                <a:solidFill>
                  <a:srgbClr val="001F5F"/>
                </a:solidFill>
                <a:latin typeface="Carlito"/>
                <a:cs typeface="Carlito"/>
              </a:rPr>
              <a:t>mystery </a:t>
            </a:r>
            <a:r>
              <a:rPr sz="2200" i="1" spc="-10" dirty="0">
                <a:solidFill>
                  <a:srgbClr val="001F5F"/>
                </a:solidFill>
                <a:latin typeface="Carlito"/>
                <a:cs typeface="Carlito"/>
              </a:rPr>
              <a:t>shopping are </a:t>
            </a:r>
            <a:r>
              <a:rPr sz="2200" i="1" spc="-5" dirty="0">
                <a:solidFill>
                  <a:srgbClr val="001F5F"/>
                </a:solidFill>
                <a:latin typeface="Carlito"/>
                <a:cs typeface="Carlito"/>
              </a:rPr>
              <a:t>the methods </a:t>
            </a:r>
            <a:r>
              <a:rPr sz="2200" i="1" spc="-10" dirty="0">
                <a:solidFill>
                  <a:srgbClr val="001F5F"/>
                </a:solidFill>
                <a:latin typeface="Carlito"/>
                <a:cs typeface="Carlito"/>
              </a:rPr>
              <a:t>used </a:t>
            </a:r>
            <a:r>
              <a:rPr sz="2200" i="1" spc="-25" dirty="0">
                <a:solidFill>
                  <a:srgbClr val="001F5F"/>
                </a:solidFill>
                <a:latin typeface="Carlito"/>
                <a:cs typeface="Carlito"/>
              </a:rPr>
              <a:t>to  </a:t>
            </a:r>
            <a:r>
              <a:rPr sz="2200" i="1" spc="-15" dirty="0">
                <a:solidFill>
                  <a:srgbClr val="001F5F"/>
                </a:solidFill>
                <a:latin typeface="Carlito"/>
                <a:cs typeface="Carlito"/>
              </a:rPr>
              <a:t>collect </a:t>
            </a:r>
            <a:r>
              <a:rPr sz="2200" i="1" spc="-5" dirty="0">
                <a:solidFill>
                  <a:srgbClr val="001F5F"/>
                </a:solidFill>
                <a:latin typeface="Carlito"/>
                <a:cs typeface="Carlito"/>
              </a:rPr>
              <a:t>primary</a:t>
            </a:r>
            <a:r>
              <a:rPr sz="2200" i="1" spc="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200" i="1" spc="-15" dirty="0">
                <a:solidFill>
                  <a:srgbClr val="001F5F"/>
                </a:solidFill>
                <a:latin typeface="Carlito"/>
                <a:cs typeface="Carlito"/>
              </a:rPr>
              <a:t>data</a:t>
            </a:r>
            <a:r>
              <a:rPr sz="2200" spc="-15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10" dirty="0">
                <a:latin typeface="Carlito"/>
                <a:cs typeface="Carlito"/>
              </a:rPr>
              <a:t>The secondary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15" dirty="0">
                <a:latin typeface="Carlito"/>
                <a:cs typeface="Carlito"/>
              </a:rPr>
              <a:t>can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10" dirty="0">
                <a:latin typeface="Carlito"/>
                <a:cs typeface="Carlito"/>
              </a:rPr>
              <a:t>collected </a:t>
            </a:r>
            <a:r>
              <a:rPr sz="2200" spc="-5" dirty="0">
                <a:latin typeface="Carlito"/>
                <a:cs typeface="Carlito"/>
              </a:rPr>
              <a:t>via </a:t>
            </a:r>
            <a:r>
              <a:rPr sz="2200" spc="-15" dirty="0">
                <a:latin typeface="Carlito"/>
                <a:cs typeface="Carlito"/>
              </a:rPr>
              <a:t>referring </a:t>
            </a:r>
            <a:r>
              <a:rPr sz="2200" b="1" spc="-5" dirty="0">
                <a:solidFill>
                  <a:srgbClr val="001F5F"/>
                </a:solidFill>
                <a:latin typeface="Carlito"/>
                <a:cs typeface="Carlito"/>
              </a:rPr>
              <a:t>paper </a:t>
            </a:r>
            <a:r>
              <a:rPr sz="2200" b="1" dirty="0">
                <a:solidFill>
                  <a:srgbClr val="001F5F"/>
                </a:solidFill>
                <a:latin typeface="Carlito"/>
                <a:cs typeface="Carlito"/>
              </a:rPr>
              <a:t>articles,  </a:t>
            </a:r>
            <a:r>
              <a:rPr sz="2200" b="1" spc="-10" dirty="0">
                <a:solidFill>
                  <a:srgbClr val="001F5F"/>
                </a:solidFill>
                <a:latin typeface="Carlito"/>
                <a:cs typeface="Carlito"/>
              </a:rPr>
              <a:t>magazines, </a:t>
            </a:r>
            <a:r>
              <a:rPr sz="2200" b="1" spc="-15" dirty="0">
                <a:solidFill>
                  <a:srgbClr val="001F5F"/>
                </a:solidFill>
                <a:latin typeface="Carlito"/>
                <a:cs typeface="Carlito"/>
              </a:rPr>
              <a:t>data </a:t>
            </a:r>
            <a:r>
              <a:rPr sz="2200" b="1" spc="-10" dirty="0">
                <a:solidFill>
                  <a:srgbClr val="001F5F"/>
                </a:solidFill>
                <a:latin typeface="Carlito"/>
                <a:cs typeface="Carlito"/>
              </a:rPr>
              <a:t>from </a:t>
            </a:r>
            <a:r>
              <a:rPr sz="2200" b="1" spc="-5" dirty="0">
                <a:solidFill>
                  <a:srgbClr val="001F5F"/>
                </a:solidFill>
                <a:latin typeface="Carlito"/>
                <a:cs typeface="Carlito"/>
              </a:rPr>
              <a:t>department </a:t>
            </a:r>
            <a:r>
              <a:rPr sz="2200" b="1" dirty="0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sz="2200" b="1" spc="-10" dirty="0">
                <a:solidFill>
                  <a:srgbClr val="001F5F"/>
                </a:solidFill>
                <a:latin typeface="Carlito"/>
                <a:cs typeface="Carlito"/>
              </a:rPr>
              <a:t>census </a:t>
            </a:r>
            <a:r>
              <a:rPr sz="2200" b="1" spc="-5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200" b="1" spc="-15" dirty="0">
                <a:solidFill>
                  <a:srgbClr val="001F5F"/>
                </a:solidFill>
                <a:latin typeface="Carlito"/>
                <a:cs typeface="Carlito"/>
              </a:rPr>
              <a:t>statistics, central  </a:t>
            </a:r>
            <a:r>
              <a:rPr sz="2200" b="1" spc="-5" dirty="0">
                <a:solidFill>
                  <a:srgbClr val="001F5F"/>
                </a:solidFill>
                <a:latin typeface="Carlito"/>
                <a:cs typeface="Carlito"/>
              </a:rPr>
              <a:t>bank </a:t>
            </a:r>
            <a:r>
              <a:rPr sz="2200" b="1" spc="-10" dirty="0">
                <a:solidFill>
                  <a:srgbClr val="001F5F"/>
                </a:solidFill>
                <a:latin typeface="Carlito"/>
                <a:cs typeface="Carlito"/>
              </a:rPr>
              <a:t>reports, </a:t>
            </a:r>
            <a:r>
              <a:rPr sz="2200" b="1" spc="-15" dirty="0">
                <a:solidFill>
                  <a:srgbClr val="001F5F"/>
                </a:solidFill>
                <a:latin typeface="Carlito"/>
                <a:cs typeface="Carlito"/>
              </a:rPr>
              <a:t>trade </a:t>
            </a:r>
            <a:r>
              <a:rPr sz="2200" b="1" spc="-5" dirty="0">
                <a:solidFill>
                  <a:srgbClr val="001F5F"/>
                </a:solidFill>
                <a:latin typeface="Carlito"/>
                <a:cs typeface="Carlito"/>
              </a:rPr>
              <a:t>journals,</a:t>
            </a:r>
            <a:r>
              <a:rPr sz="2200" b="1" spc="10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etc.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73150"/>
          </a:xfrm>
          <a:custGeom>
            <a:avLst/>
            <a:gdLst/>
            <a:ahLst/>
            <a:cxnLst/>
            <a:rect l="l" t="t" r="r" b="b"/>
            <a:pathLst>
              <a:path w="9144000" h="1073150">
                <a:moveTo>
                  <a:pt x="9144000" y="0"/>
                </a:moveTo>
                <a:lnTo>
                  <a:pt x="0" y="0"/>
                </a:lnTo>
                <a:lnTo>
                  <a:pt x="0" y="1072896"/>
                </a:lnTo>
                <a:lnTo>
                  <a:pt x="9144000" y="1072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51" rIns="0" bIns="0" rtlCol="0">
            <a:spAutoFit/>
          </a:bodyPr>
          <a:lstStyle/>
          <a:p>
            <a:pPr marL="461645" marR="5080" indent="-288290">
              <a:lnSpc>
                <a:spcPts val="3030"/>
              </a:lnSpc>
              <a:spcBef>
                <a:spcPts val="475"/>
              </a:spcBef>
            </a:pPr>
            <a:r>
              <a:rPr sz="2800" spc="-5" dirty="0"/>
              <a:t>03.Implementing </a:t>
            </a:r>
            <a:r>
              <a:rPr sz="2800" spc="-10" dirty="0"/>
              <a:t>the </a:t>
            </a:r>
            <a:r>
              <a:rPr sz="2800" spc="-5" dirty="0"/>
              <a:t>research plan -  collecting </a:t>
            </a:r>
            <a:r>
              <a:rPr sz="2800" spc="-10" dirty="0"/>
              <a:t>and </a:t>
            </a:r>
            <a:r>
              <a:rPr sz="2800" dirty="0"/>
              <a:t>analyzing </a:t>
            </a:r>
            <a:r>
              <a:rPr sz="2800" spc="-10" dirty="0"/>
              <a:t>the</a:t>
            </a:r>
            <a:r>
              <a:rPr sz="2800" spc="10" dirty="0"/>
              <a:t> </a:t>
            </a:r>
            <a:r>
              <a:rPr sz="2800" spc="-20" dirty="0"/>
              <a:t>data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10692" y="1411985"/>
            <a:ext cx="8538210" cy="435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20" dirty="0">
                <a:latin typeface="Carlito"/>
                <a:cs typeface="Carlito"/>
              </a:rPr>
              <a:t>stage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which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research </a:t>
            </a:r>
            <a:r>
              <a:rPr sz="2400" spc="-5" dirty="0">
                <a:latin typeface="Carlito"/>
                <a:cs typeface="Carlito"/>
              </a:rPr>
              <a:t>plan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actually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put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into 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action </a:t>
            </a:r>
            <a:r>
              <a:rPr sz="2400" spc="-10" dirty="0">
                <a:latin typeface="Carlito"/>
                <a:cs typeface="Carlito"/>
              </a:rPr>
              <a:t>where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b="1" i="1" spc="-5" dirty="0">
                <a:solidFill>
                  <a:srgbClr val="C00000"/>
                </a:solidFill>
                <a:latin typeface="Carlito"/>
                <a:cs typeface="Carlito"/>
              </a:rPr>
              <a:t>actual </a:t>
            </a:r>
            <a:r>
              <a:rPr sz="2400" b="1" i="1" spc="-10" dirty="0">
                <a:solidFill>
                  <a:srgbClr val="C00000"/>
                </a:solidFill>
                <a:latin typeface="Carlito"/>
                <a:cs typeface="Carlito"/>
              </a:rPr>
              <a:t>data collection </a:t>
            </a:r>
            <a:r>
              <a:rPr sz="2400" b="1" i="1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sz="2400" b="1" i="1" spc="-5" dirty="0">
                <a:solidFill>
                  <a:srgbClr val="C00000"/>
                </a:solidFill>
                <a:latin typeface="Carlito"/>
                <a:cs typeface="Carlito"/>
              </a:rPr>
              <a:t>analysis </a:t>
            </a:r>
            <a:r>
              <a:rPr sz="2400" spc="-10" dirty="0">
                <a:latin typeface="Carlito"/>
                <a:cs typeface="Carlito"/>
              </a:rPr>
              <a:t>would </a:t>
            </a:r>
            <a:r>
              <a:rPr sz="2400" spc="-30" dirty="0">
                <a:latin typeface="Carlito"/>
                <a:cs typeface="Carlito"/>
              </a:rPr>
              <a:t>take  </a:t>
            </a:r>
            <a:r>
              <a:rPr sz="2400" dirty="0">
                <a:latin typeface="Carlito"/>
                <a:cs typeface="Carlito"/>
              </a:rPr>
              <a:t>pace.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dirty="0">
                <a:latin typeface="Carlito"/>
                <a:cs typeface="Carlito"/>
              </a:rPr>
              <a:t>this </a:t>
            </a:r>
            <a:r>
              <a:rPr sz="2400" spc="-15" dirty="0">
                <a:latin typeface="Carlito"/>
                <a:cs typeface="Carlito"/>
              </a:rPr>
              <a:t>step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organizations </a:t>
            </a:r>
            <a:r>
              <a:rPr sz="2400" dirty="0">
                <a:latin typeface="Carlito"/>
                <a:cs typeface="Carlito"/>
              </a:rPr>
              <a:t>will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able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b="1" spc="-10" dirty="0">
                <a:latin typeface="Carlito"/>
                <a:cs typeface="Carlito"/>
              </a:rPr>
              <a:t>uncover </a:t>
            </a:r>
            <a:r>
              <a:rPr sz="2400" b="1" dirty="0">
                <a:latin typeface="Carlito"/>
                <a:cs typeface="Carlito"/>
              </a:rPr>
              <a:t>some of </a:t>
            </a:r>
            <a:r>
              <a:rPr sz="2400" b="1" spc="-5" dirty="0">
                <a:latin typeface="Carlito"/>
                <a:cs typeface="Carlito"/>
              </a:rPr>
              <a:t>the  problems </a:t>
            </a:r>
            <a:r>
              <a:rPr sz="2400" b="1" spc="-10" dirty="0">
                <a:latin typeface="Carlito"/>
                <a:cs typeface="Carlito"/>
              </a:rPr>
              <a:t>that might </a:t>
            </a:r>
            <a:r>
              <a:rPr sz="2400" b="1" spc="-15" dirty="0">
                <a:latin typeface="Carlito"/>
                <a:cs typeface="Carlito"/>
              </a:rPr>
              <a:t>have </a:t>
            </a:r>
            <a:r>
              <a:rPr sz="2400" b="1" dirty="0">
                <a:latin typeface="Carlito"/>
                <a:cs typeface="Carlito"/>
              </a:rPr>
              <a:t>happened </a:t>
            </a:r>
            <a:r>
              <a:rPr sz="2400" b="1" spc="-5" dirty="0">
                <a:latin typeface="Carlito"/>
                <a:cs typeface="Carlito"/>
              </a:rPr>
              <a:t>in the previous </a:t>
            </a:r>
            <a:r>
              <a:rPr sz="2400" b="1" spc="-15" dirty="0">
                <a:latin typeface="Carlito"/>
                <a:cs typeface="Carlito"/>
              </a:rPr>
              <a:t>stage </a:t>
            </a:r>
            <a:r>
              <a:rPr sz="2400" spc="-5" dirty="0">
                <a:latin typeface="Carlito"/>
                <a:cs typeface="Carlito"/>
              </a:rPr>
              <a:t>such 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i="1" spc="-5" dirty="0">
                <a:solidFill>
                  <a:srgbClr val="C00000"/>
                </a:solidFill>
                <a:latin typeface="Carlito"/>
                <a:cs typeface="Carlito"/>
              </a:rPr>
              <a:t>problems </a:t>
            </a:r>
            <a:r>
              <a:rPr sz="2400" i="1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sz="2400" i="1" spc="-5" dirty="0">
                <a:solidFill>
                  <a:srgbClr val="C00000"/>
                </a:solidFill>
                <a:latin typeface="Carlito"/>
                <a:cs typeface="Carlito"/>
              </a:rPr>
              <a:t>interacting </a:t>
            </a:r>
            <a:r>
              <a:rPr sz="2400" i="1" dirty="0">
                <a:solidFill>
                  <a:srgbClr val="C00000"/>
                </a:solidFill>
                <a:latin typeface="Carlito"/>
                <a:cs typeface="Carlito"/>
              </a:rPr>
              <a:t>with the </a:t>
            </a:r>
            <a:r>
              <a:rPr sz="2400" i="1" spc="-5" dirty="0">
                <a:solidFill>
                  <a:srgbClr val="C00000"/>
                </a:solidFill>
                <a:latin typeface="Carlito"/>
                <a:cs typeface="Carlito"/>
              </a:rPr>
              <a:t>respondents, quality </a:t>
            </a:r>
            <a:r>
              <a:rPr sz="2400" i="1" dirty="0">
                <a:solidFill>
                  <a:srgbClr val="C00000"/>
                </a:solidFill>
                <a:latin typeface="Carlito"/>
                <a:cs typeface="Carlito"/>
              </a:rPr>
              <a:t>of  </a:t>
            </a:r>
            <a:r>
              <a:rPr sz="2400" i="1" spc="-5" dirty="0">
                <a:solidFill>
                  <a:srgbClr val="C00000"/>
                </a:solidFill>
                <a:latin typeface="Carlito"/>
                <a:cs typeface="Carlito"/>
              </a:rPr>
              <a:t>participants’ responses, </a:t>
            </a:r>
            <a:r>
              <a:rPr sz="2400" i="1" spc="-20" dirty="0">
                <a:solidFill>
                  <a:srgbClr val="C00000"/>
                </a:solidFill>
                <a:latin typeface="Carlito"/>
                <a:cs typeface="Carlito"/>
              </a:rPr>
              <a:t>mistakes </a:t>
            </a:r>
            <a:r>
              <a:rPr sz="2400" i="1" spc="-5" dirty="0">
                <a:solidFill>
                  <a:srgbClr val="C00000"/>
                </a:solidFill>
                <a:latin typeface="Carlito"/>
                <a:cs typeface="Carlito"/>
              </a:rPr>
              <a:t>happened </a:t>
            </a:r>
            <a:r>
              <a:rPr sz="2400" i="1" dirty="0">
                <a:solidFill>
                  <a:srgbClr val="C00000"/>
                </a:solidFill>
                <a:latin typeface="Carlito"/>
                <a:cs typeface="Carlito"/>
              </a:rPr>
              <a:t>in the </a:t>
            </a:r>
            <a:r>
              <a:rPr sz="2400" i="1" spc="-5" dirty="0">
                <a:solidFill>
                  <a:srgbClr val="C00000"/>
                </a:solidFill>
                <a:latin typeface="Carlito"/>
                <a:cs typeface="Carlito"/>
              </a:rPr>
              <a:t>interviews</a:t>
            </a:r>
            <a:r>
              <a:rPr sz="2400" i="1" spc="7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etc.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i="1" spc="-20" dirty="0">
                <a:latin typeface="Carlito"/>
                <a:cs typeface="Carlito"/>
              </a:rPr>
              <a:t>Accordingly, </a:t>
            </a:r>
            <a:r>
              <a:rPr sz="2400" b="1" i="1" spc="-10" dirty="0">
                <a:latin typeface="Carlito"/>
                <a:cs typeface="Carlito"/>
              </a:rPr>
              <a:t>after </a:t>
            </a:r>
            <a:r>
              <a:rPr sz="2400" b="1" i="1" spc="-5" dirty="0">
                <a:latin typeface="Carlito"/>
                <a:cs typeface="Carlito"/>
              </a:rPr>
              <a:t>analyzing the </a:t>
            </a:r>
            <a:r>
              <a:rPr sz="2400" b="1" i="1" spc="-10" dirty="0">
                <a:latin typeface="Carlito"/>
                <a:cs typeface="Carlito"/>
              </a:rPr>
              <a:t>collected data </a:t>
            </a:r>
            <a:r>
              <a:rPr sz="2400" b="1" i="1" spc="-5" dirty="0">
                <a:latin typeface="Carlito"/>
                <a:cs typeface="Carlito"/>
              </a:rPr>
              <a:t>the business </a:t>
            </a:r>
            <a:r>
              <a:rPr sz="2400" b="1" i="1" spc="-10" dirty="0">
                <a:latin typeface="Carlito"/>
                <a:cs typeface="Carlito"/>
              </a:rPr>
              <a:t>owners  </a:t>
            </a:r>
            <a:r>
              <a:rPr sz="2400" b="1" i="1" spc="-5" dirty="0">
                <a:latin typeface="Carlito"/>
                <a:cs typeface="Carlito"/>
              </a:rPr>
              <a:t>will </a:t>
            </a:r>
            <a:r>
              <a:rPr sz="2400" b="1" i="1" dirty="0">
                <a:latin typeface="Carlito"/>
                <a:cs typeface="Carlito"/>
              </a:rPr>
              <a:t>be </a:t>
            </a:r>
            <a:r>
              <a:rPr sz="2400" b="1" i="1" spc="-5" dirty="0">
                <a:latin typeface="Carlito"/>
                <a:cs typeface="Carlito"/>
              </a:rPr>
              <a:t>able </a:t>
            </a:r>
            <a:r>
              <a:rPr sz="2400" b="1" i="1" spc="-15" dirty="0">
                <a:latin typeface="Carlito"/>
                <a:cs typeface="Carlito"/>
              </a:rPr>
              <a:t>to </a:t>
            </a:r>
            <a:r>
              <a:rPr sz="2400" b="1" i="1" spc="-5" dirty="0">
                <a:latin typeface="Carlito"/>
                <a:cs typeface="Carlito"/>
              </a:rPr>
              <a:t>identify </a:t>
            </a:r>
            <a:r>
              <a:rPr sz="2400" b="1" i="1" dirty="0">
                <a:latin typeface="Carlito"/>
                <a:cs typeface="Carlito"/>
              </a:rPr>
              <a:t>and </a:t>
            </a:r>
            <a:r>
              <a:rPr sz="2400" b="1" i="1" spc="-10" dirty="0">
                <a:latin typeface="Carlito"/>
                <a:cs typeface="Carlito"/>
              </a:rPr>
              <a:t>isolate important insights </a:t>
            </a:r>
            <a:r>
              <a:rPr sz="2400" b="1" i="1" spc="-5" dirty="0">
                <a:latin typeface="Carlito"/>
                <a:cs typeface="Carlito"/>
              </a:rPr>
              <a:t>which will </a:t>
            </a:r>
            <a:r>
              <a:rPr sz="2400" b="1" i="1" spc="5" dirty="0">
                <a:latin typeface="Carlito"/>
                <a:cs typeface="Carlito"/>
              </a:rPr>
              <a:t>be  </a:t>
            </a:r>
            <a:r>
              <a:rPr sz="2400" b="1" i="1" spc="-5" dirty="0">
                <a:latin typeface="Carlito"/>
                <a:cs typeface="Carlito"/>
              </a:rPr>
              <a:t>helpful in decision</a:t>
            </a:r>
            <a:r>
              <a:rPr sz="2400" b="1" i="1" spc="-40" dirty="0">
                <a:latin typeface="Carlito"/>
                <a:cs typeface="Carlito"/>
              </a:rPr>
              <a:t> </a:t>
            </a:r>
            <a:r>
              <a:rPr sz="2400" b="1" i="1" dirty="0">
                <a:latin typeface="Carlito"/>
                <a:cs typeface="Carlito"/>
              </a:rPr>
              <a:t>making.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13460"/>
          </a:xfrm>
          <a:custGeom>
            <a:avLst/>
            <a:gdLst/>
            <a:ahLst/>
            <a:cxnLst/>
            <a:rect l="l" t="t" r="r" b="b"/>
            <a:pathLst>
              <a:path w="9144000" h="1013460">
                <a:moveTo>
                  <a:pt x="9144000" y="0"/>
                </a:moveTo>
                <a:lnTo>
                  <a:pt x="0" y="0"/>
                </a:lnTo>
                <a:lnTo>
                  <a:pt x="0" y="1013460"/>
                </a:lnTo>
                <a:lnTo>
                  <a:pt x="9144000" y="1013460"/>
                </a:lnTo>
                <a:lnTo>
                  <a:pt x="914400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07970" marR="5080" indent="-279590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04.Interpreting </a:t>
            </a:r>
            <a:r>
              <a:rPr dirty="0"/>
              <a:t>and </a:t>
            </a:r>
            <a:r>
              <a:rPr spc="20" dirty="0"/>
              <a:t>reporting </a:t>
            </a:r>
            <a:r>
              <a:rPr dirty="0"/>
              <a:t>the  </a:t>
            </a:r>
            <a:r>
              <a:rPr spc="-5" dirty="0"/>
              <a:t>findings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9539" y="1562176"/>
            <a:ext cx="8086725" cy="319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latin typeface="Carlito"/>
                <a:cs typeface="Carlito"/>
              </a:rPr>
              <a:t>Interpretation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5" dirty="0">
                <a:latin typeface="Carlito"/>
                <a:cs typeface="Carlito"/>
              </a:rPr>
              <a:t>the findings is </a:t>
            </a:r>
            <a:r>
              <a:rPr sz="2400" b="1" dirty="0">
                <a:latin typeface="Carlito"/>
                <a:cs typeface="Carlito"/>
              </a:rPr>
              <a:t>an </a:t>
            </a:r>
            <a:r>
              <a:rPr sz="2400" b="1" spc="-5" dirty="0">
                <a:latin typeface="Carlito"/>
                <a:cs typeface="Carlito"/>
              </a:rPr>
              <a:t>important </a:t>
            </a:r>
            <a:r>
              <a:rPr sz="2400" b="1" spc="-10" dirty="0">
                <a:latin typeface="Carlito"/>
                <a:cs typeface="Carlito"/>
              </a:rPr>
              <a:t>but </a:t>
            </a:r>
            <a:r>
              <a:rPr sz="2400" b="1" spc="-5" dirty="0">
                <a:latin typeface="Carlito"/>
                <a:cs typeface="Carlito"/>
              </a:rPr>
              <a:t>tricky</a:t>
            </a:r>
            <a:r>
              <a:rPr sz="2400" b="1" spc="2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task</a:t>
            </a:r>
            <a:r>
              <a:rPr sz="2000" spc="-5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rlito"/>
                <a:cs typeface="Carlito"/>
              </a:rPr>
              <a:t>This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mainly because </a:t>
            </a:r>
            <a:r>
              <a:rPr sz="2400" spc="-1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interpretation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analysis will </a:t>
            </a:r>
            <a:r>
              <a:rPr sz="2400" spc="5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depend on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number </a:t>
            </a:r>
            <a:r>
              <a:rPr sz="2400" spc="-10" dirty="0">
                <a:latin typeface="Carlito"/>
                <a:cs typeface="Carlito"/>
              </a:rPr>
              <a:t>of </a:t>
            </a:r>
            <a:r>
              <a:rPr sz="2400" spc="-20" dirty="0">
                <a:latin typeface="Carlito"/>
                <a:cs typeface="Carlito"/>
              </a:rPr>
              <a:t>factors </a:t>
            </a:r>
            <a:r>
              <a:rPr sz="2400" spc="-10" dirty="0">
                <a:latin typeface="Carlito"/>
                <a:cs typeface="Carlito"/>
              </a:rPr>
              <a:t>such </a:t>
            </a:r>
            <a:r>
              <a:rPr sz="2400" dirty="0">
                <a:latin typeface="Carlito"/>
                <a:cs typeface="Carlito"/>
              </a:rPr>
              <a:t>as the </a:t>
            </a:r>
            <a:r>
              <a:rPr sz="2400" spc="-10" dirty="0">
                <a:latin typeface="Carlito"/>
                <a:cs typeface="Carlito"/>
              </a:rPr>
              <a:t>knowledge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15" dirty="0">
                <a:latin typeface="Carlito"/>
                <a:cs typeface="Carlito"/>
              </a:rPr>
              <a:t>interpreter regarding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subject </a:t>
            </a:r>
            <a:r>
              <a:rPr sz="2400" dirty="0">
                <a:latin typeface="Carlito"/>
                <a:cs typeface="Carlito"/>
              </a:rPr>
              <a:t>and the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accuracy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and 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relevance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of</a:t>
            </a:r>
            <a:r>
              <a:rPr sz="2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information</a:t>
            </a:r>
            <a:r>
              <a:rPr sz="2400" spc="-10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5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rlito"/>
                <a:cs typeface="Carlito"/>
              </a:rPr>
              <a:t>Thus, it is </a:t>
            </a:r>
            <a:r>
              <a:rPr sz="2000" dirty="0">
                <a:latin typeface="Carlito"/>
                <a:cs typeface="Carlito"/>
              </a:rPr>
              <a:t>advisable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25" dirty="0">
                <a:latin typeface="Carlito"/>
                <a:cs typeface="Carlito"/>
              </a:rPr>
              <a:t>take </a:t>
            </a:r>
            <a:r>
              <a:rPr sz="2000" dirty="0">
                <a:latin typeface="Carlito"/>
                <a:cs typeface="Carlito"/>
              </a:rPr>
              <a:t>the advice </a:t>
            </a:r>
            <a:r>
              <a:rPr sz="2000" spc="-5" dirty="0">
                <a:latin typeface="Carlito"/>
                <a:cs typeface="Carlito"/>
              </a:rPr>
              <a:t>of the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experts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interpreting 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results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drawing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conclusions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based on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them</a:t>
            </a:r>
            <a:r>
              <a:rPr sz="2000" spc="-5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61365"/>
            <a:ext cx="7467600" cy="6213475"/>
          </a:xfrm>
          <a:custGeom>
            <a:avLst/>
            <a:gdLst/>
            <a:ahLst/>
            <a:cxnLst/>
            <a:rect l="l" t="t" r="r" b="b"/>
            <a:pathLst>
              <a:path w="7467600" h="6213475">
                <a:moveTo>
                  <a:pt x="0" y="6213347"/>
                </a:moveTo>
                <a:lnTo>
                  <a:pt x="7467600" y="6213347"/>
                </a:lnTo>
                <a:lnTo>
                  <a:pt x="7467600" y="0"/>
                </a:lnTo>
                <a:lnTo>
                  <a:pt x="0" y="0"/>
                </a:lnTo>
                <a:lnTo>
                  <a:pt x="0" y="6213347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26694"/>
            <a:ext cx="679132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0068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Marketing wants precise answers </a:t>
            </a:r>
            <a:r>
              <a:rPr sz="2400" dirty="0">
                <a:latin typeface="Georgia"/>
                <a:cs typeface="Georgia"/>
              </a:rPr>
              <a:t>&amp; </a:t>
            </a:r>
            <a:r>
              <a:rPr sz="2400" spc="-5" dirty="0">
                <a:latin typeface="Georgia"/>
                <a:cs typeface="Georgia"/>
              </a:rPr>
              <a:t>emerging  trends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on</a:t>
            </a:r>
            <a:endParaRPr sz="2400">
              <a:latin typeface="Georgia"/>
              <a:cs typeface="Georgia"/>
            </a:endParaRPr>
          </a:p>
          <a:p>
            <a:pPr marL="1030605" lvl="1" indent="-28829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1031240" algn="l"/>
              </a:tabLst>
            </a:pPr>
            <a:r>
              <a:rPr sz="2400" spc="-5" dirty="0">
                <a:latin typeface="Georgia"/>
                <a:cs typeface="Georgia"/>
              </a:rPr>
              <a:t>Who </a:t>
            </a:r>
            <a:r>
              <a:rPr sz="2400" dirty="0">
                <a:latin typeface="Georgia"/>
                <a:cs typeface="Georgia"/>
              </a:rPr>
              <a:t>( </a:t>
            </a:r>
            <a:r>
              <a:rPr sz="2400" spc="-5" dirty="0">
                <a:latin typeface="Georgia"/>
                <a:cs typeface="Georgia"/>
              </a:rPr>
              <a:t>The target customer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  <a:p>
            <a:pPr marL="286385" marR="287020" lvl="1" indent="45593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1069340" algn="l"/>
              </a:tabLst>
            </a:pPr>
            <a:r>
              <a:rPr sz="2400" spc="-5" dirty="0">
                <a:latin typeface="Georgia"/>
                <a:cs typeface="Georgia"/>
              </a:rPr>
              <a:t>Why </a:t>
            </a:r>
            <a:r>
              <a:rPr sz="2400" dirty="0">
                <a:latin typeface="Georgia"/>
                <a:cs typeface="Georgia"/>
              </a:rPr>
              <a:t>( Features, </a:t>
            </a:r>
            <a:r>
              <a:rPr sz="2400" spc="-5" dirty="0">
                <a:latin typeface="Georgia"/>
                <a:cs typeface="Georgia"/>
              </a:rPr>
              <a:t>decision process, </a:t>
            </a:r>
            <a:r>
              <a:rPr sz="2400" dirty="0">
                <a:latin typeface="Georgia"/>
                <a:cs typeface="Georgia"/>
              </a:rPr>
              <a:t>role </a:t>
            </a:r>
            <a:r>
              <a:rPr sz="2400" spc="-5" dirty="0">
                <a:latin typeface="Georgia"/>
                <a:cs typeface="Georgia"/>
              </a:rPr>
              <a:t>of  </a:t>
            </a:r>
            <a:r>
              <a:rPr sz="2400" dirty="0">
                <a:latin typeface="Georgia"/>
                <a:cs typeface="Georgia"/>
              </a:rPr>
              <a:t>influencers &amp; information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  <a:p>
            <a:pPr marL="286385" marR="1020444" lvl="1" indent="45593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1068070" algn="l"/>
              </a:tabLst>
            </a:pPr>
            <a:r>
              <a:rPr sz="2400" spc="-5" dirty="0">
                <a:latin typeface="Georgia"/>
                <a:cs typeface="Georgia"/>
              </a:rPr>
              <a:t>What </a:t>
            </a:r>
            <a:r>
              <a:rPr sz="2400" dirty="0">
                <a:latin typeface="Georgia"/>
                <a:cs typeface="Georgia"/>
              </a:rPr>
              <a:t>( Product </a:t>
            </a:r>
            <a:r>
              <a:rPr sz="2400" spc="-5" dirty="0">
                <a:latin typeface="Georgia"/>
                <a:cs typeface="Georgia"/>
              </a:rPr>
              <a:t>choices, element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of  </a:t>
            </a:r>
            <a:r>
              <a:rPr sz="2400" dirty="0">
                <a:latin typeface="Georgia"/>
                <a:cs typeface="Georgia"/>
              </a:rPr>
              <a:t>individuality &amp; </a:t>
            </a:r>
            <a:r>
              <a:rPr sz="2400" spc="-5" dirty="0">
                <a:latin typeface="Georgia"/>
                <a:cs typeface="Georgia"/>
              </a:rPr>
              <a:t>loyalty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  <a:p>
            <a:pPr marL="286385" marR="5080" lvl="1" indent="38227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AutoNum type="arabicPeriod"/>
              <a:tabLst>
                <a:tab pos="1069975" algn="l"/>
                <a:tab pos="1070610" algn="l"/>
              </a:tabLst>
            </a:pPr>
            <a:r>
              <a:rPr sz="2400" spc="-5" dirty="0">
                <a:latin typeface="Georgia"/>
                <a:cs typeface="Georgia"/>
              </a:rPr>
              <a:t>Where </a:t>
            </a:r>
            <a:r>
              <a:rPr sz="2400" dirty="0">
                <a:latin typeface="Georgia"/>
                <a:cs typeface="Georgia"/>
              </a:rPr>
              <a:t>( </a:t>
            </a:r>
            <a:r>
              <a:rPr sz="2400" spc="-5" dirty="0">
                <a:latin typeface="Georgia"/>
                <a:cs typeface="Georgia"/>
              </a:rPr>
              <a:t>Distribution channel </a:t>
            </a:r>
            <a:r>
              <a:rPr sz="2400" dirty="0">
                <a:latin typeface="Georgia"/>
                <a:cs typeface="Georgia"/>
              </a:rPr>
              <a:t>made </a:t>
            </a:r>
            <a:r>
              <a:rPr sz="2400" spc="-5" dirty="0">
                <a:latin typeface="Georgia"/>
                <a:cs typeface="Georgia"/>
              </a:rPr>
              <a:t>use of,  </a:t>
            </a:r>
            <a:r>
              <a:rPr sz="2400" dirty="0">
                <a:latin typeface="Georgia"/>
                <a:cs typeface="Georgia"/>
              </a:rPr>
              <a:t>impact </a:t>
            </a:r>
            <a:r>
              <a:rPr sz="2400" spc="-5" dirty="0">
                <a:latin typeface="Georgia"/>
                <a:cs typeface="Georgia"/>
              </a:rPr>
              <a:t>of relations etc.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  <a:p>
            <a:pPr marL="286385" marR="432434" lvl="1" indent="38227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1057910" algn="l"/>
                <a:tab pos="1058545" algn="l"/>
                <a:tab pos="2193925" algn="l"/>
              </a:tabLst>
            </a:pPr>
            <a:r>
              <a:rPr sz="2400" spc="-5" dirty="0">
                <a:latin typeface="Georgia"/>
                <a:cs typeface="Georgia"/>
              </a:rPr>
              <a:t>When </a:t>
            </a:r>
            <a:r>
              <a:rPr sz="2400" dirty="0">
                <a:latin typeface="Georgia"/>
                <a:cs typeface="Georgia"/>
              </a:rPr>
              <a:t>(	Trends in </a:t>
            </a:r>
            <a:r>
              <a:rPr sz="2400" spc="-5" dirty="0">
                <a:latin typeface="Georgia"/>
                <a:cs typeface="Georgia"/>
              </a:rPr>
              <a:t>purchase pattern </a:t>
            </a:r>
            <a:r>
              <a:rPr sz="2400" dirty="0">
                <a:latin typeface="Georgia"/>
                <a:cs typeface="Georgia"/>
              </a:rPr>
              <a:t>–  </a:t>
            </a:r>
            <a:r>
              <a:rPr sz="2400" spc="-5" dirty="0">
                <a:latin typeface="Georgia"/>
                <a:cs typeface="Georgia"/>
              </a:rPr>
              <a:t>seasonality, cyclicality, </a:t>
            </a:r>
            <a:r>
              <a:rPr sz="2400" dirty="0">
                <a:latin typeface="Georgia"/>
                <a:cs typeface="Georgia"/>
              </a:rPr>
              <a:t>irregularity </a:t>
            </a:r>
            <a:r>
              <a:rPr sz="2400" spc="-5" dirty="0">
                <a:latin typeface="Georgia"/>
                <a:cs typeface="Georgia"/>
              </a:rPr>
              <a:t>or festival  </a:t>
            </a:r>
            <a:r>
              <a:rPr sz="2400" dirty="0">
                <a:latin typeface="Georgia"/>
                <a:cs typeface="Georgia"/>
              </a:rPr>
              <a:t>impact </a:t>
            </a:r>
            <a:r>
              <a:rPr sz="2400" spc="-5" dirty="0">
                <a:latin typeface="Georgia"/>
                <a:cs typeface="Georgia"/>
              </a:rPr>
              <a:t>of social events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  <a:p>
            <a:pPr marL="1071880" lvl="1" indent="-40322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AutoNum type="arabicPeriod"/>
              <a:tabLst>
                <a:tab pos="1071880" algn="l"/>
                <a:tab pos="1072515" algn="l"/>
              </a:tabLst>
            </a:pPr>
            <a:r>
              <a:rPr sz="2400" dirty="0">
                <a:latin typeface="Georgia"/>
                <a:cs typeface="Georgia"/>
              </a:rPr>
              <a:t>How ( </a:t>
            </a:r>
            <a:r>
              <a:rPr sz="2400" spc="-5" dirty="0">
                <a:latin typeface="Georgia"/>
                <a:cs typeface="Georgia"/>
              </a:rPr>
              <a:t>Choices of </a:t>
            </a:r>
            <a:r>
              <a:rPr sz="2400" dirty="0">
                <a:latin typeface="Georgia"/>
                <a:cs typeface="Georgia"/>
              </a:rPr>
              <a:t>all </a:t>
            </a:r>
            <a:r>
              <a:rPr sz="2400" spc="-5" dirty="0">
                <a:latin typeface="Georgia"/>
                <a:cs typeface="Georgia"/>
              </a:rPr>
              <a:t>four </a:t>
            </a:r>
            <a:r>
              <a:rPr sz="2400" dirty="0">
                <a:latin typeface="Georgia"/>
                <a:cs typeface="Georgia"/>
              </a:rPr>
              <a:t>Ps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387" y="391668"/>
            <a:ext cx="8179434" cy="120142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 marR="1289050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Arial Black"/>
                <a:cs typeface="Arial Black"/>
              </a:rPr>
              <a:t>Obstacles </a:t>
            </a:r>
            <a:r>
              <a:rPr sz="2400" dirty="0">
                <a:latin typeface="Arial Black"/>
                <a:cs typeface="Arial Black"/>
              </a:rPr>
              <a:t>of </a:t>
            </a:r>
            <a:r>
              <a:rPr sz="2400" spc="-5" dirty="0">
                <a:latin typeface="Arial Black"/>
                <a:cs typeface="Arial Black"/>
              </a:rPr>
              <a:t>Maintaining </a:t>
            </a:r>
            <a:r>
              <a:rPr sz="2400" dirty="0">
                <a:latin typeface="Arial Black"/>
                <a:cs typeface="Arial Black"/>
              </a:rPr>
              <a:t>an </a:t>
            </a:r>
            <a:r>
              <a:rPr sz="2400" spc="-10" dirty="0">
                <a:latin typeface="Arial Black"/>
                <a:cs typeface="Arial Black"/>
              </a:rPr>
              <a:t>Effective  </a:t>
            </a:r>
            <a:r>
              <a:rPr sz="2400" spc="-5" dirty="0">
                <a:latin typeface="Arial Black"/>
                <a:cs typeface="Arial Black"/>
              </a:rPr>
              <a:t>Marketing </a:t>
            </a:r>
            <a:r>
              <a:rPr sz="2400" dirty="0">
                <a:latin typeface="Arial Black"/>
                <a:cs typeface="Arial Black"/>
              </a:rPr>
              <a:t>Information </a:t>
            </a:r>
            <a:r>
              <a:rPr sz="2400" spc="-5" dirty="0">
                <a:latin typeface="Arial Black"/>
                <a:cs typeface="Arial Black"/>
              </a:rPr>
              <a:t>System </a:t>
            </a:r>
            <a:r>
              <a:rPr sz="2400" dirty="0">
                <a:latin typeface="Arial Black"/>
                <a:cs typeface="Arial Black"/>
              </a:rPr>
              <a:t>in a </a:t>
            </a:r>
            <a:r>
              <a:rPr sz="2400" spc="-5" dirty="0">
                <a:latin typeface="Arial Black"/>
                <a:cs typeface="Arial Black"/>
              </a:rPr>
              <a:t>Small  Business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" y="1914601"/>
            <a:ext cx="800544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But </a:t>
            </a:r>
            <a:r>
              <a:rPr sz="2400" spc="-5" dirty="0">
                <a:latin typeface="Carlito"/>
                <a:cs typeface="Carlito"/>
              </a:rPr>
              <a:t>maintaining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20" dirty="0">
                <a:latin typeface="Carlito"/>
                <a:cs typeface="Carlito"/>
              </a:rPr>
              <a:t>effective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dirty="0">
                <a:latin typeface="Carlito"/>
                <a:cs typeface="Carlito"/>
              </a:rPr>
              <a:t>in a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small-scale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rlito"/>
                <a:cs typeface="Carlito"/>
              </a:rPr>
              <a:t>business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easy </a:t>
            </a:r>
            <a:r>
              <a:rPr sz="2400" spc="-10" dirty="0">
                <a:latin typeface="Carlito"/>
                <a:cs typeface="Carlito"/>
              </a:rPr>
              <a:t>task </a:t>
            </a:r>
            <a:r>
              <a:rPr sz="2400" spc="-5" dirty="0">
                <a:latin typeface="Carlito"/>
                <a:cs typeface="Carlito"/>
              </a:rPr>
              <a:t>due </a:t>
            </a:r>
            <a:r>
              <a:rPr sz="2400" spc="-15" dirty="0">
                <a:latin typeface="Carlito"/>
                <a:cs typeface="Carlito"/>
              </a:rPr>
              <a:t>to many </a:t>
            </a:r>
            <a:r>
              <a:rPr sz="2400" spc="-10" dirty="0">
                <a:latin typeface="Carlito"/>
                <a:cs typeface="Carlito"/>
              </a:rPr>
              <a:t>reasons.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rlito"/>
              <a:cs typeface="Carlito"/>
            </a:endParaRPr>
          </a:p>
          <a:p>
            <a:pPr marL="299085" marR="8705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Lack of knowledge on importance of </a:t>
            </a:r>
            <a:r>
              <a:rPr sz="2400" dirty="0">
                <a:latin typeface="Carlito"/>
                <a:cs typeface="Carlito"/>
              </a:rPr>
              <a:t>MKIS among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small  business </a:t>
            </a:r>
            <a:r>
              <a:rPr sz="2400" spc="-10" dirty="0">
                <a:latin typeface="Carlito"/>
                <a:cs typeface="Carlito"/>
              </a:rPr>
              <a:t>owners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Lack of human </a:t>
            </a:r>
            <a:r>
              <a:rPr sz="2400" spc="-10" dirty="0">
                <a:latin typeface="Carlito"/>
                <a:cs typeface="Carlito"/>
              </a:rPr>
              <a:t>resources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maintain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effective </a:t>
            </a:r>
            <a:r>
              <a:rPr sz="2400" dirty="0">
                <a:latin typeface="Carlito"/>
                <a:cs typeface="Carlito"/>
              </a:rPr>
              <a:t>MKIS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system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Short term business </a:t>
            </a:r>
            <a:r>
              <a:rPr sz="2400" spc="-15" dirty="0">
                <a:latin typeface="Carlito"/>
                <a:cs typeface="Carlito"/>
              </a:rPr>
              <a:t>focus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Lack of </a:t>
            </a:r>
            <a:r>
              <a:rPr sz="2400" spc="-10" dirty="0">
                <a:latin typeface="Carlito"/>
                <a:cs typeface="Carlito"/>
              </a:rPr>
              <a:t>awareness </a:t>
            </a:r>
            <a:r>
              <a:rPr sz="2400" spc="-5" dirty="0">
                <a:latin typeface="Carlito"/>
                <a:cs typeface="Carlito"/>
              </a:rPr>
              <a:t>on </a:t>
            </a:r>
            <a:r>
              <a:rPr sz="2400" spc="-10" dirty="0">
                <a:latin typeface="Carlito"/>
                <a:cs typeface="Carlito"/>
              </a:rPr>
              <a:t>how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maintain </a:t>
            </a:r>
            <a:r>
              <a:rPr sz="2400" dirty="0">
                <a:latin typeface="Carlito"/>
                <a:cs typeface="Carlito"/>
              </a:rPr>
              <a:t>a MKIS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system.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85103" y="4946903"/>
            <a:ext cx="2833116" cy="177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9935" y="2598893"/>
            <a:ext cx="6190119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89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1915" y="954725"/>
            <a:ext cx="977387" cy="3803597"/>
            <a:chOff x="774073" y="1051966"/>
            <a:chExt cx="1143000" cy="4191000"/>
          </a:xfrm>
        </p:grpSpPr>
        <p:sp>
          <p:nvSpPr>
            <p:cNvPr id="4" name="object 4"/>
            <p:cNvSpPr/>
            <p:nvPr/>
          </p:nvSpPr>
          <p:spPr>
            <a:xfrm>
              <a:off x="778645" y="1856232"/>
              <a:ext cx="1138555" cy="3386454"/>
            </a:xfrm>
            <a:custGeom>
              <a:avLst/>
              <a:gdLst/>
              <a:ahLst/>
              <a:cxnLst/>
              <a:rect l="l" t="t" r="r" b="b"/>
              <a:pathLst>
                <a:path w="1138555" h="3386454">
                  <a:moveTo>
                    <a:pt x="1138424" y="1693164"/>
                  </a:moveTo>
                  <a:lnTo>
                    <a:pt x="1137761" y="1643697"/>
                  </a:lnTo>
                  <a:lnTo>
                    <a:pt x="1135779" y="1594472"/>
                  </a:lnTo>
                  <a:lnTo>
                    <a:pt x="1132492" y="1545510"/>
                  </a:lnTo>
                  <a:lnTo>
                    <a:pt x="1127916" y="1496831"/>
                  </a:lnTo>
                  <a:lnTo>
                    <a:pt x="1122062" y="1448456"/>
                  </a:lnTo>
                  <a:lnTo>
                    <a:pt x="1114946" y="1400406"/>
                  </a:lnTo>
                  <a:lnTo>
                    <a:pt x="1106580" y="1352701"/>
                  </a:lnTo>
                  <a:lnTo>
                    <a:pt x="1096980" y="1305361"/>
                  </a:lnTo>
                  <a:lnTo>
                    <a:pt x="1086158" y="1258409"/>
                  </a:lnTo>
                  <a:lnTo>
                    <a:pt x="1074128" y="1211864"/>
                  </a:lnTo>
                  <a:lnTo>
                    <a:pt x="1060905" y="1165747"/>
                  </a:lnTo>
                  <a:lnTo>
                    <a:pt x="1046503" y="1120078"/>
                  </a:lnTo>
                  <a:lnTo>
                    <a:pt x="1030934" y="1074879"/>
                  </a:lnTo>
                  <a:lnTo>
                    <a:pt x="1014213" y="1030170"/>
                  </a:lnTo>
                  <a:lnTo>
                    <a:pt x="996355" y="985971"/>
                  </a:lnTo>
                  <a:lnTo>
                    <a:pt x="977371" y="942304"/>
                  </a:lnTo>
                  <a:lnTo>
                    <a:pt x="957278" y="899189"/>
                  </a:lnTo>
                  <a:lnTo>
                    <a:pt x="936087" y="856646"/>
                  </a:lnTo>
                  <a:lnTo>
                    <a:pt x="913814" y="814697"/>
                  </a:lnTo>
                  <a:lnTo>
                    <a:pt x="890472" y="773362"/>
                  </a:lnTo>
                  <a:lnTo>
                    <a:pt x="866074" y="732661"/>
                  </a:lnTo>
                  <a:lnTo>
                    <a:pt x="840635" y="692616"/>
                  </a:lnTo>
                  <a:lnTo>
                    <a:pt x="814169" y="653247"/>
                  </a:lnTo>
                  <a:lnTo>
                    <a:pt x="786690" y="614574"/>
                  </a:lnTo>
                  <a:lnTo>
                    <a:pt x="758210" y="576619"/>
                  </a:lnTo>
                  <a:lnTo>
                    <a:pt x="728745" y="539402"/>
                  </a:lnTo>
                  <a:lnTo>
                    <a:pt x="698307" y="502944"/>
                  </a:lnTo>
                  <a:lnTo>
                    <a:pt x="666912" y="467265"/>
                  </a:lnTo>
                  <a:lnTo>
                    <a:pt x="634572" y="432386"/>
                  </a:lnTo>
                  <a:lnTo>
                    <a:pt x="601301" y="398328"/>
                  </a:lnTo>
                  <a:lnTo>
                    <a:pt x="567114" y="365111"/>
                  </a:lnTo>
                  <a:lnTo>
                    <a:pt x="532024" y="332757"/>
                  </a:lnTo>
                  <a:lnTo>
                    <a:pt x="496045" y="301285"/>
                  </a:lnTo>
                  <a:lnTo>
                    <a:pt x="459191" y="270716"/>
                  </a:lnTo>
                  <a:lnTo>
                    <a:pt x="421476" y="241072"/>
                  </a:lnTo>
                  <a:lnTo>
                    <a:pt x="382913" y="212372"/>
                  </a:lnTo>
                  <a:lnTo>
                    <a:pt x="343517" y="184638"/>
                  </a:lnTo>
                  <a:lnTo>
                    <a:pt x="303301" y="157890"/>
                  </a:lnTo>
                  <a:lnTo>
                    <a:pt x="262279" y="132148"/>
                  </a:lnTo>
                  <a:lnTo>
                    <a:pt x="220465" y="107434"/>
                  </a:lnTo>
                  <a:lnTo>
                    <a:pt x="177873" y="83768"/>
                  </a:lnTo>
                  <a:lnTo>
                    <a:pt x="134517" y="61171"/>
                  </a:lnTo>
                  <a:lnTo>
                    <a:pt x="90410" y="39664"/>
                  </a:lnTo>
                  <a:lnTo>
                    <a:pt x="45566" y="19266"/>
                  </a:lnTo>
                  <a:lnTo>
                    <a:pt x="0" y="0"/>
                  </a:lnTo>
                  <a:lnTo>
                    <a:pt x="0" y="3386328"/>
                  </a:lnTo>
                  <a:lnTo>
                    <a:pt x="45566" y="3367061"/>
                  </a:lnTo>
                  <a:lnTo>
                    <a:pt x="90410" y="3346663"/>
                  </a:lnTo>
                  <a:lnTo>
                    <a:pt x="134517" y="3325156"/>
                  </a:lnTo>
                  <a:lnTo>
                    <a:pt x="177873" y="3302559"/>
                  </a:lnTo>
                  <a:lnTo>
                    <a:pt x="220465" y="3278893"/>
                  </a:lnTo>
                  <a:lnTo>
                    <a:pt x="262279" y="3254179"/>
                  </a:lnTo>
                  <a:lnTo>
                    <a:pt x="303301" y="3228438"/>
                  </a:lnTo>
                  <a:lnTo>
                    <a:pt x="343517" y="3201689"/>
                  </a:lnTo>
                  <a:lnTo>
                    <a:pt x="382913" y="3173955"/>
                  </a:lnTo>
                  <a:lnTo>
                    <a:pt x="421476" y="3145255"/>
                  </a:lnTo>
                  <a:lnTo>
                    <a:pt x="459191" y="3115611"/>
                  </a:lnTo>
                  <a:lnTo>
                    <a:pt x="496045" y="3085043"/>
                  </a:lnTo>
                  <a:lnTo>
                    <a:pt x="532024" y="3053571"/>
                  </a:lnTo>
                  <a:lnTo>
                    <a:pt x="567114" y="3021216"/>
                  </a:lnTo>
                  <a:lnTo>
                    <a:pt x="601301" y="2987999"/>
                  </a:lnTo>
                  <a:lnTo>
                    <a:pt x="634572" y="2953941"/>
                  </a:lnTo>
                  <a:lnTo>
                    <a:pt x="666912" y="2919062"/>
                  </a:lnTo>
                  <a:lnTo>
                    <a:pt x="698307" y="2883383"/>
                  </a:lnTo>
                  <a:lnTo>
                    <a:pt x="728745" y="2846925"/>
                  </a:lnTo>
                  <a:lnTo>
                    <a:pt x="758210" y="2809708"/>
                  </a:lnTo>
                  <a:lnTo>
                    <a:pt x="786690" y="2771753"/>
                  </a:lnTo>
                  <a:lnTo>
                    <a:pt x="814169" y="2733080"/>
                  </a:lnTo>
                  <a:lnTo>
                    <a:pt x="840635" y="2693711"/>
                  </a:lnTo>
                  <a:lnTo>
                    <a:pt x="866074" y="2653666"/>
                  </a:lnTo>
                  <a:lnTo>
                    <a:pt x="890472" y="2612966"/>
                  </a:lnTo>
                  <a:lnTo>
                    <a:pt x="913814" y="2571630"/>
                  </a:lnTo>
                  <a:lnTo>
                    <a:pt x="936087" y="2529681"/>
                  </a:lnTo>
                  <a:lnTo>
                    <a:pt x="957278" y="2487139"/>
                  </a:lnTo>
                  <a:lnTo>
                    <a:pt x="977371" y="2444023"/>
                  </a:lnTo>
                  <a:lnTo>
                    <a:pt x="996355" y="2400356"/>
                  </a:lnTo>
                  <a:lnTo>
                    <a:pt x="1014213" y="2356157"/>
                  </a:lnTo>
                  <a:lnTo>
                    <a:pt x="1030934" y="2311448"/>
                  </a:lnTo>
                  <a:lnTo>
                    <a:pt x="1046503" y="2266249"/>
                  </a:lnTo>
                  <a:lnTo>
                    <a:pt x="1060905" y="2220580"/>
                  </a:lnTo>
                  <a:lnTo>
                    <a:pt x="1074128" y="2174463"/>
                  </a:lnTo>
                  <a:lnTo>
                    <a:pt x="1086158" y="2127918"/>
                  </a:lnTo>
                  <a:lnTo>
                    <a:pt x="1096980" y="2080966"/>
                  </a:lnTo>
                  <a:lnTo>
                    <a:pt x="1106580" y="2033627"/>
                  </a:lnTo>
                  <a:lnTo>
                    <a:pt x="1114946" y="1985921"/>
                  </a:lnTo>
                  <a:lnTo>
                    <a:pt x="1122062" y="1937871"/>
                  </a:lnTo>
                  <a:lnTo>
                    <a:pt x="1127916" y="1889496"/>
                  </a:lnTo>
                  <a:lnTo>
                    <a:pt x="1132492" y="1840817"/>
                  </a:lnTo>
                  <a:lnTo>
                    <a:pt x="1135779" y="1791855"/>
                  </a:lnTo>
                  <a:lnTo>
                    <a:pt x="1137761" y="1742630"/>
                  </a:lnTo>
                  <a:lnTo>
                    <a:pt x="1138424" y="1693164"/>
                  </a:lnTo>
                  <a:close/>
                </a:path>
              </a:pathLst>
            </a:custGeom>
            <a:solidFill>
              <a:srgbClr val="98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73" y="1051966"/>
              <a:ext cx="815340" cy="3242310"/>
            </a:xfrm>
            <a:custGeom>
              <a:avLst/>
              <a:gdLst/>
              <a:ahLst/>
              <a:cxnLst/>
              <a:rect l="l" t="t" r="r" b="b"/>
              <a:pathLst>
                <a:path w="815340" h="3242310">
                  <a:moveTo>
                    <a:pt x="815336" y="1621128"/>
                  </a:moveTo>
                  <a:lnTo>
                    <a:pt x="814737" y="1571853"/>
                  </a:lnTo>
                  <a:lnTo>
                    <a:pt x="812945" y="1522746"/>
                  </a:lnTo>
                  <a:lnTo>
                    <a:pt x="809969" y="1473827"/>
                  </a:lnTo>
                  <a:lnTo>
                    <a:pt x="805820" y="1425115"/>
                  </a:lnTo>
                  <a:lnTo>
                    <a:pt x="800506" y="1376628"/>
                  </a:lnTo>
                  <a:lnTo>
                    <a:pt x="794038" y="1328386"/>
                  </a:lnTo>
                  <a:lnTo>
                    <a:pt x="786425" y="1280407"/>
                  </a:lnTo>
                  <a:lnTo>
                    <a:pt x="777677" y="1232709"/>
                  </a:lnTo>
                  <a:lnTo>
                    <a:pt x="767802" y="1185313"/>
                  </a:lnTo>
                  <a:lnTo>
                    <a:pt x="756812" y="1138236"/>
                  </a:lnTo>
                  <a:lnTo>
                    <a:pt x="744714" y="1091498"/>
                  </a:lnTo>
                  <a:lnTo>
                    <a:pt x="731519" y="1045116"/>
                  </a:lnTo>
                  <a:lnTo>
                    <a:pt x="717237" y="999111"/>
                  </a:lnTo>
                  <a:lnTo>
                    <a:pt x="701876" y="953500"/>
                  </a:lnTo>
                  <a:lnTo>
                    <a:pt x="685447" y="908303"/>
                  </a:lnTo>
                  <a:lnTo>
                    <a:pt x="667959" y="863538"/>
                  </a:lnTo>
                  <a:lnTo>
                    <a:pt x="649422" y="819225"/>
                  </a:lnTo>
                  <a:lnTo>
                    <a:pt x="629844" y="775381"/>
                  </a:lnTo>
                  <a:lnTo>
                    <a:pt x="609236" y="732027"/>
                  </a:lnTo>
                  <a:lnTo>
                    <a:pt x="587608" y="689180"/>
                  </a:lnTo>
                  <a:lnTo>
                    <a:pt x="564968" y="646859"/>
                  </a:lnTo>
                  <a:lnTo>
                    <a:pt x="541326" y="605083"/>
                  </a:lnTo>
                  <a:lnTo>
                    <a:pt x="516693" y="563872"/>
                  </a:lnTo>
                  <a:lnTo>
                    <a:pt x="491077" y="523244"/>
                  </a:lnTo>
                  <a:lnTo>
                    <a:pt x="464488" y="483217"/>
                  </a:lnTo>
                  <a:lnTo>
                    <a:pt x="436935" y="443810"/>
                  </a:lnTo>
                  <a:lnTo>
                    <a:pt x="408429" y="405043"/>
                  </a:lnTo>
                  <a:lnTo>
                    <a:pt x="378978" y="366934"/>
                  </a:lnTo>
                  <a:lnTo>
                    <a:pt x="348593" y="329502"/>
                  </a:lnTo>
                  <a:lnTo>
                    <a:pt x="317282" y="292765"/>
                  </a:lnTo>
                  <a:lnTo>
                    <a:pt x="285055" y="256743"/>
                  </a:lnTo>
                  <a:lnTo>
                    <a:pt x="251923" y="221454"/>
                  </a:lnTo>
                  <a:lnTo>
                    <a:pt x="217894" y="186918"/>
                  </a:lnTo>
                  <a:lnTo>
                    <a:pt x="182978" y="153152"/>
                  </a:lnTo>
                  <a:lnTo>
                    <a:pt x="147184" y="120176"/>
                  </a:lnTo>
                  <a:lnTo>
                    <a:pt x="110523" y="88008"/>
                  </a:lnTo>
                  <a:lnTo>
                    <a:pt x="73004" y="56668"/>
                  </a:lnTo>
                  <a:lnTo>
                    <a:pt x="34635" y="26174"/>
                  </a:lnTo>
                  <a:lnTo>
                    <a:pt x="0" y="0"/>
                  </a:lnTo>
                  <a:lnTo>
                    <a:pt x="0" y="3242257"/>
                  </a:lnTo>
                  <a:lnTo>
                    <a:pt x="34635" y="3216083"/>
                  </a:lnTo>
                  <a:lnTo>
                    <a:pt x="73004" y="3185589"/>
                  </a:lnTo>
                  <a:lnTo>
                    <a:pt x="110523" y="3154249"/>
                  </a:lnTo>
                  <a:lnTo>
                    <a:pt x="147184" y="3122081"/>
                  </a:lnTo>
                  <a:lnTo>
                    <a:pt x="182978" y="3089105"/>
                  </a:lnTo>
                  <a:lnTo>
                    <a:pt x="217894" y="3055339"/>
                  </a:lnTo>
                  <a:lnTo>
                    <a:pt x="251923" y="3020803"/>
                  </a:lnTo>
                  <a:lnTo>
                    <a:pt x="285055" y="2985514"/>
                  </a:lnTo>
                  <a:lnTo>
                    <a:pt x="317282" y="2949492"/>
                  </a:lnTo>
                  <a:lnTo>
                    <a:pt x="348593" y="2912755"/>
                  </a:lnTo>
                  <a:lnTo>
                    <a:pt x="378978" y="2875323"/>
                  </a:lnTo>
                  <a:lnTo>
                    <a:pt x="408429" y="2837214"/>
                  </a:lnTo>
                  <a:lnTo>
                    <a:pt x="436935" y="2798447"/>
                  </a:lnTo>
                  <a:lnTo>
                    <a:pt x="464488" y="2759040"/>
                  </a:lnTo>
                  <a:lnTo>
                    <a:pt x="491077" y="2719013"/>
                  </a:lnTo>
                  <a:lnTo>
                    <a:pt x="516693" y="2678385"/>
                  </a:lnTo>
                  <a:lnTo>
                    <a:pt x="541326" y="2637173"/>
                  </a:lnTo>
                  <a:lnTo>
                    <a:pt x="564968" y="2595398"/>
                  </a:lnTo>
                  <a:lnTo>
                    <a:pt x="587608" y="2553077"/>
                  </a:lnTo>
                  <a:lnTo>
                    <a:pt x="609236" y="2510230"/>
                  </a:lnTo>
                  <a:lnTo>
                    <a:pt x="629844" y="2466876"/>
                  </a:lnTo>
                  <a:lnTo>
                    <a:pt x="649422" y="2423032"/>
                  </a:lnTo>
                  <a:lnTo>
                    <a:pt x="667959" y="2378719"/>
                  </a:lnTo>
                  <a:lnTo>
                    <a:pt x="685447" y="2333954"/>
                  </a:lnTo>
                  <a:lnTo>
                    <a:pt x="701876" y="2288757"/>
                  </a:lnTo>
                  <a:lnTo>
                    <a:pt x="717237" y="2243146"/>
                  </a:lnTo>
                  <a:lnTo>
                    <a:pt x="731519" y="2197141"/>
                  </a:lnTo>
                  <a:lnTo>
                    <a:pt x="744714" y="2150759"/>
                  </a:lnTo>
                  <a:lnTo>
                    <a:pt x="756812" y="2104021"/>
                  </a:lnTo>
                  <a:lnTo>
                    <a:pt x="767802" y="2056944"/>
                  </a:lnTo>
                  <a:lnTo>
                    <a:pt x="777677" y="2009547"/>
                  </a:lnTo>
                  <a:lnTo>
                    <a:pt x="786425" y="1961850"/>
                  </a:lnTo>
                  <a:lnTo>
                    <a:pt x="794038" y="1913871"/>
                  </a:lnTo>
                  <a:lnTo>
                    <a:pt x="800506" y="1865629"/>
                  </a:lnTo>
                  <a:lnTo>
                    <a:pt x="805820" y="1817142"/>
                  </a:lnTo>
                  <a:lnTo>
                    <a:pt x="809969" y="1768430"/>
                  </a:lnTo>
                  <a:lnTo>
                    <a:pt x="812945" y="1719511"/>
                  </a:lnTo>
                  <a:lnTo>
                    <a:pt x="814737" y="1670404"/>
                  </a:lnTo>
                  <a:lnTo>
                    <a:pt x="815336" y="1621128"/>
                  </a:lnTo>
                  <a:close/>
                </a:path>
              </a:pathLst>
            </a:custGeom>
            <a:solidFill>
              <a:srgbClr val="006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8230" y="2736744"/>
            <a:ext cx="2820305" cy="38057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pc="-4" dirty="0">
                <a:solidFill>
                  <a:srgbClr val="000000"/>
                </a:solidFill>
                <a:latin typeface="Verdana"/>
                <a:cs typeface="Verdana"/>
              </a:rPr>
              <a:t>Promotional</a:t>
            </a:r>
            <a:r>
              <a:rPr spc="-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4" dirty="0">
                <a:solidFill>
                  <a:srgbClr val="000000"/>
                </a:solidFill>
                <a:latin typeface="Verdana"/>
                <a:cs typeface="Verdana"/>
              </a:rPr>
              <a:t>Mix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8075" cy="38057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688121" marR="4454" indent="-485502">
              <a:spcBef>
                <a:spcPts val="88"/>
              </a:spcBef>
            </a:pPr>
            <a:r>
              <a:rPr b="1" spc="-4" dirty="0">
                <a:solidFill>
                  <a:srgbClr val="329965"/>
                </a:solidFill>
                <a:latin typeface="Verdana"/>
                <a:cs typeface="Verdana"/>
              </a:rPr>
              <a:t>Integrated Marketing  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48848" y="2044260"/>
            <a:ext cx="2489079" cy="361958"/>
          </a:xfrm>
          <a:prstGeom prst="rect">
            <a:avLst/>
          </a:prstGeom>
          <a:solidFill>
            <a:srgbClr val="329865"/>
          </a:solidFill>
        </p:spPr>
        <p:txBody>
          <a:bodyPr vert="horz" wrap="square" lIns="0" tIns="38417" rIns="0" bIns="0" rtlCol="0">
            <a:spAutoFit/>
          </a:bodyPr>
          <a:lstStyle/>
          <a:p>
            <a:pPr marL="80175">
              <a:spcBef>
                <a:spcPts val="302"/>
              </a:spcBef>
            </a:pP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Personal</a:t>
            </a:r>
            <a:r>
              <a:rPr sz="2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Verdana"/>
                <a:cs typeface="Verdana"/>
              </a:rPr>
              <a:t>selling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4325" y="3911479"/>
            <a:ext cx="2433151" cy="361958"/>
          </a:xfrm>
          <a:prstGeom prst="rect">
            <a:avLst/>
          </a:prstGeom>
          <a:solidFill>
            <a:srgbClr val="329865"/>
          </a:solidFill>
        </p:spPr>
        <p:txBody>
          <a:bodyPr vert="horz" wrap="square" lIns="0" tIns="38417" rIns="0" bIns="0" rtlCol="0">
            <a:spAutoFit/>
          </a:bodyPr>
          <a:lstStyle/>
          <a:p>
            <a:pPr marL="80175">
              <a:spcBef>
                <a:spcPts val="302"/>
              </a:spcBef>
            </a:pP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Public</a:t>
            </a:r>
            <a:r>
              <a:rPr sz="2100" b="1" spc="-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relations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6150" y="4997233"/>
            <a:ext cx="2630257" cy="361958"/>
          </a:xfrm>
          <a:prstGeom prst="rect">
            <a:avLst/>
          </a:prstGeom>
          <a:solidFill>
            <a:srgbClr val="6598FF"/>
          </a:solidFill>
        </p:spPr>
        <p:txBody>
          <a:bodyPr vert="horz" wrap="square" lIns="0" tIns="38417" rIns="0" bIns="0" rtlCol="0">
            <a:spAutoFit/>
          </a:bodyPr>
          <a:lstStyle/>
          <a:p>
            <a:pPr marL="81288">
              <a:spcBef>
                <a:spcPts val="302"/>
              </a:spcBef>
            </a:pP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Direct</a:t>
            </a:r>
            <a:r>
              <a:rPr sz="2100" b="1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940" y="3755186"/>
            <a:ext cx="2541207" cy="361958"/>
          </a:xfrm>
          <a:prstGeom prst="rect">
            <a:avLst/>
          </a:prstGeom>
          <a:solidFill>
            <a:srgbClr val="329865"/>
          </a:solidFill>
        </p:spPr>
        <p:txBody>
          <a:bodyPr vert="horz" wrap="square" lIns="0" tIns="38417" rIns="0" bIns="0" rtlCol="0">
            <a:spAutoFit/>
          </a:bodyPr>
          <a:lstStyle/>
          <a:p>
            <a:pPr marL="79618">
              <a:spcBef>
                <a:spcPts val="302"/>
              </a:spcBef>
            </a:pP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Sales</a:t>
            </a:r>
            <a:r>
              <a:rPr sz="2100" b="1" spc="-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promotion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5946" y="2055324"/>
            <a:ext cx="1833687" cy="361958"/>
          </a:xfrm>
          <a:prstGeom prst="rect">
            <a:avLst/>
          </a:prstGeom>
          <a:solidFill>
            <a:srgbClr val="329865"/>
          </a:solidFill>
        </p:spPr>
        <p:txBody>
          <a:bodyPr vert="horz" wrap="square" lIns="0" tIns="38417" rIns="0" bIns="0" rtlCol="0">
            <a:spAutoFit/>
          </a:bodyPr>
          <a:lstStyle/>
          <a:p>
            <a:pPr marL="80175">
              <a:spcBef>
                <a:spcPts val="302"/>
              </a:spcBef>
            </a:pP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Advertising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8915" y="2460581"/>
            <a:ext cx="2019933" cy="2143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1992" y="5650069"/>
            <a:ext cx="1074040" cy="361958"/>
          </a:xfrm>
          <a:prstGeom prst="rect">
            <a:avLst/>
          </a:prstGeom>
          <a:solidFill>
            <a:srgbClr val="329865"/>
          </a:solidFill>
        </p:spPr>
        <p:txBody>
          <a:bodyPr vert="horz" wrap="square" lIns="0" tIns="38417" rIns="0" bIns="0" rtlCol="0">
            <a:spAutoFit/>
          </a:bodyPr>
          <a:lstStyle/>
          <a:p>
            <a:pPr marL="81288">
              <a:spcBef>
                <a:spcPts val="302"/>
              </a:spcBef>
            </a:pP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BASIC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42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169695" y="5650069"/>
            <a:ext cx="1891244" cy="361958"/>
          </a:xfrm>
          <a:prstGeom prst="rect">
            <a:avLst/>
          </a:prstGeom>
          <a:solidFill>
            <a:srgbClr val="6598FF"/>
          </a:solidFill>
        </p:spPr>
        <p:txBody>
          <a:bodyPr vert="horz" wrap="square" lIns="0" tIns="38417" rIns="0" bIns="0" rtlCol="0">
            <a:spAutoFit/>
          </a:bodyPr>
          <a:lstStyle/>
          <a:p>
            <a:pPr marL="81288">
              <a:spcBef>
                <a:spcPts val="302"/>
              </a:spcBef>
            </a:pPr>
            <a:r>
              <a:rPr sz="2100" b="1" spc="-4" dirty="0">
                <a:solidFill>
                  <a:srgbClr val="FFFFFF"/>
                </a:solidFill>
                <a:latin typeface="Verdana"/>
                <a:cs typeface="Verdana"/>
              </a:rPr>
              <a:t>ADAPTABLE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1915" y="570083"/>
            <a:ext cx="749330" cy="2947787"/>
            <a:chOff x="774073" y="628146"/>
            <a:chExt cx="876300" cy="3248025"/>
          </a:xfrm>
        </p:grpSpPr>
        <p:sp>
          <p:nvSpPr>
            <p:cNvPr id="3" name="object 3"/>
            <p:cNvSpPr/>
            <p:nvPr/>
          </p:nvSpPr>
          <p:spPr>
            <a:xfrm>
              <a:off x="774073" y="1317711"/>
              <a:ext cx="876300" cy="2558415"/>
            </a:xfrm>
            <a:custGeom>
              <a:avLst/>
              <a:gdLst/>
              <a:ahLst/>
              <a:cxnLst/>
              <a:rect l="l" t="t" r="r" b="b"/>
              <a:pathLst>
                <a:path w="876300" h="2558415">
                  <a:moveTo>
                    <a:pt x="876296" y="1279184"/>
                  </a:moveTo>
                  <a:lnTo>
                    <a:pt x="875445" y="1234223"/>
                  </a:lnTo>
                  <a:lnTo>
                    <a:pt x="872901" y="1189452"/>
                  </a:lnTo>
                  <a:lnTo>
                    <a:pt x="868681" y="1144894"/>
                  </a:lnTo>
                  <a:lnTo>
                    <a:pt x="862802" y="1100573"/>
                  </a:lnTo>
                  <a:lnTo>
                    <a:pt x="855279" y="1056512"/>
                  </a:lnTo>
                  <a:lnTo>
                    <a:pt x="846129" y="1012734"/>
                  </a:lnTo>
                  <a:lnTo>
                    <a:pt x="835368" y="969263"/>
                  </a:lnTo>
                  <a:lnTo>
                    <a:pt x="823012" y="926123"/>
                  </a:lnTo>
                  <a:lnTo>
                    <a:pt x="809079" y="883337"/>
                  </a:lnTo>
                  <a:lnTo>
                    <a:pt x="793583" y="840929"/>
                  </a:lnTo>
                  <a:lnTo>
                    <a:pt x="776542" y="798922"/>
                  </a:lnTo>
                  <a:lnTo>
                    <a:pt x="757971" y="757339"/>
                  </a:lnTo>
                  <a:lnTo>
                    <a:pt x="737887" y="716205"/>
                  </a:lnTo>
                  <a:lnTo>
                    <a:pt x="716306" y="675542"/>
                  </a:lnTo>
                  <a:lnTo>
                    <a:pt x="693244" y="635374"/>
                  </a:lnTo>
                  <a:lnTo>
                    <a:pt x="668719" y="595725"/>
                  </a:lnTo>
                  <a:lnTo>
                    <a:pt x="642745" y="556617"/>
                  </a:lnTo>
                  <a:lnTo>
                    <a:pt x="615340" y="518076"/>
                  </a:lnTo>
                  <a:lnTo>
                    <a:pt x="586519" y="480123"/>
                  </a:lnTo>
                  <a:lnTo>
                    <a:pt x="556299" y="442783"/>
                  </a:lnTo>
                  <a:lnTo>
                    <a:pt x="524696" y="406079"/>
                  </a:lnTo>
                  <a:lnTo>
                    <a:pt x="491726" y="370035"/>
                  </a:lnTo>
                  <a:lnTo>
                    <a:pt x="457407" y="334673"/>
                  </a:lnTo>
                  <a:lnTo>
                    <a:pt x="421753" y="300018"/>
                  </a:lnTo>
                  <a:lnTo>
                    <a:pt x="384781" y="266094"/>
                  </a:lnTo>
                  <a:lnTo>
                    <a:pt x="346509" y="232922"/>
                  </a:lnTo>
                  <a:lnTo>
                    <a:pt x="306951" y="200528"/>
                  </a:lnTo>
                  <a:lnTo>
                    <a:pt x="266124" y="168934"/>
                  </a:lnTo>
                  <a:lnTo>
                    <a:pt x="224044" y="138165"/>
                  </a:lnTo>
                  <a:lnTo>
                    <a:pt x="180728" y="108243"/>
                  </a:lnTo>
                  <a:lnTo>
                    <a:pt x="136192" y="79192"/>
                  </a:lnTo>
                  <a:lnTo>
                    <a:pt x="90453" y="51035"/>
                  </a:lnTo>
                  <a:lnTo>
                    <a:pt x="43526" y="23797"/>
                  </a:lnTo>
                  <a:lnTo>
                    <a:pt x="0" y="0"/>
                  </a:lnTo>
                  <a:lnTo>
                    <a:pt x="0" y="2558368"/>
                  </a:lnTo>
                  <a:lnTo>
                    <a:pt x="43526" y="2534571"/>
                  </a:lnTo>
                  <a:lnTo>
                    <a:pt x="90453" y="2507332"/>
                  </a:lnTo>
                  <a:lnTo>
                    <a:pt x="136192" y="2479176"/>
                  </a:lnTo>
                  <a:lnTo>
                    <a:pt x="180728" y="2450125"/>
                  </a:lnTo>
                  <a:lnTo>
                    <a:pt x="224044" y="2420203"/>
                  </a:lnTo>
                  <a:lnTo>
                    <a:pt x="266124" y="2389433"/>
                  </a:lnTo>
                  <a:lnTo>
                    <a:pt x="306951" y="2357840"/>
                  </a:lnTo>
                  <a:lnTo>
                    <a:pt x="346509" y="2325445"/>
                  </a:lnTo>
                  <a:lnTo>
                    <a:pt x="384781" y="2292274"/>
                  </a:lnTo>
                  <a:lnTo>
                    <a:pt x="421753" y="2258349"/>
                  </a:lnTo>
                  <a:lnTo>
                    <a:pt x="457407" y="2223694"/>
                  </a:lnTo>
                  <a:lnTo>
                    <a:pt x="491726" y="2188333"/>
                  </a:lnTo>
                  <a:lnTo>
                    <a:pt x="524696" y="2152289"/>
                  </a:lnTo>
                  <a:lnTo>
                    <a:pt x="556299" y="2115585"/>
                  </a:lnTo>
                  <a:lnTo>
                    <a:pt x="586519" y="2078245"/>
                  </a:lnTo>
                  <a:lnTo>
                    <a:pt x="615340" y="2040292"/>
                  </a:lnTo>
                  <a:lnTo>
                    <a:pt x="642745" y="2001750"/>
                  </a:lnTo>
                  <a:lnTo>
                    <a:pt x="668719" y="1962643"/>
                  </a:lnTo>
                  <a:lnTo>
                    <a:pt x="693244" y="1922994"/>
                  </a:lnTo>
                  <a:lnTo>
                    <a:pt x="716306" y="1882826"/>
                  </a:lnTo>
                  <a:lnTo>
                    <a:pt x="737887" y="1842163"/>
                  </a:lnTo>
                  <a:lnTo>
                    <a:pt x="757971" y="1801028"/>
                  </a:lnTo>
                  <a:lnTo>
                    <a:pt x="776542" y="1759446"/>
                  </a:lnTo>
                  <a:lnTo>
                    <a:pt x="793583" y="1717439"/>
                  </a:lnTo>
                  <a:lnTo>
                    <a:pt x="809079" y="1675030"/>
                  </a:lnTo>
                  <a:lnTo>
                    <a:pt x="823012" y="1632244"/>
                  </a:lnTo>
                  <a:lnTo>
                    <a:pt x="835368" y="1589104"/>
                  </a:lnTo>
                  <a:lnTo>
                    <a:pt x="846129" y="1545634"/>
                  </a:lnTo>
                  <a:lnTo>
                    <a:pt x="855279" y="1501856"/>
                  </a:lnTo>
                  <a:lnTo>
                    <a:pt x="862802" y="1457795"/>
                  </a:lnTo>
                  <a:lnTo>
                    <a:pt x="868681" y="1413474"/>
                  </a:lnTo>
                  <a:lnTo>
                    <a:pt x="872901" y="1368916"/>
                  </a:lnTo>
                  <a:lnTo>
                    <a:pt x="875445" y="1324145"/>
                  </a:lnTo>
                  <a:lnTo>
                    <a:pt x="876296" y="1279184"/>
                  </a:lnTo>
                  <a:close/>
                </a:path>
              </a:pathLst>
            </a:custGeom>
            <a:solidFill>
              <a:srgbClr val="98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073" y="628146"/>
              <a:ext cx="669290" cy="2596515"/>
            </a:xfrm>
            <a:custGeom>
              <a:avLst/>
              <a:gdLst/>
              <a:ahLst/>
              <a:cxnLst/>
              <a:rect l="l" t="t" r="r" b="b"/>
              <a:pathLst>
                <a:path w="669290" h="2596515">
                  <a:moveTo>
                    <a:pt x="669036" y="1298189"/>
                  </a:moveTo>
                  <a:lnTo>
                    <a:pt x="668249" y="1247864"/>
                  </a:lnTo>
                  <a:lnTo>
                    <a:pt x="665899" y="1197790"/>
                  </a:lnTo>
                  <a:lnTo>
                    <a:pt x="662005" y="1147998"/>
                  </a:lnTo>
                  <a:lnTo>
                    <a:pt x="656583" y="1098519"/>
                  </a:lnTo>
                  <a:lnTo>
                    <a:pt x="649650" y="1049386"/>
                  </a:lnTo>
                  <a:lnTo>
                    <a:pt x="641223" y="1000629"/>
                  </a:lnTo>
                  <a:lnTo>
                    <a:pt x="631320" y="952282"/>
                  </a:lnTo>
                  <a:lnTo>
                    <a:pt x="619958" y="904374"/>
                  </a:lnTo>
                  <a:lnTo>
                    <a:pt x="607154" y="856938"/>
                  </a:lnTo>
                  <a:lnTo>
                    <a:pt x="592925" y="810006"/>
                  </a:lnTo>
                  <a:lnTo>
                    <a:pt x="577288" y="763608"/>
                  </a:lnTo>
                  <a:lnTo>
                    <a:pt x="560261" y="717777"/>
                  </a:lnTo>
                  <a:lnTo>
                    <a:pt x="541861" y="672544"/>
                  </a:lnTo>
                  <a:lnTo>
                    <a:pt x="522105" y="627942"/>
                  </a:lnTo>
                  <a:lnTo>
                    <a:pt x="501010" y="584000"/>
                  </a:lnTo>
                  <a:lnTo>
                    <a:pt x="478593" y="540752"/>
                  </a:lnTo>
                  <a:lnTo>
                    <a:pt x="454872" y="498228"/>
                  </a:lnTo>
                  <a:lnTo>
                    <a:pt x="429863" y="456461"/>
                  </a:lnTo>
                  <a:lnTo>
                    <a:pt x="403584" y="415481"/>
                  </a:lnTo>
                  <a:lnTo>
                    <a:pt x="376053" y="375322"/>
                  </a:lnTo>
                  <a:lnTo>
                    <a:pt x="347285" y="336013"/>
                  </a:lnTo>
                  <a:lnTo>
                    <a:pt x="317299" y="297587"/>
                  </a:lnTo>
                  <a:lnTo>
                    <a:pt x="286112" y="260075"/>
                  </a:lnTo>
                  <a:lnTo>
                    <a:pt x="253741" y="223509"/>
                  </a:lnTo>
                  <a:lnTo>
                    <a:pt x="220202" y="187921"/>
                  </a:lnTo>
                  <a:lnTo>
                    <a:pt x="185514" y="153343"/>
                  </a:lnTo>
                  <a:lnTo>
                    <a:pt x="149693" y="119804"/>
                  </a:lnTo>
                  <a:lnTo>
                    <a:pt x="112757" y="87339"/>
                  </a:lnTo>
                  <a:lnTo>
                    <a:pt x="74722" y="55977"/>
                  </a:lnTo>
                  <a:lnTo>
                    <a:pt x="35607" y="25752"/>
                  </a:lnTo>
                  <a:lnTo>
                    <a:pt x="0" y="0"/>
                  </a:lnTo>
                  <a:lnTo>
                    <a:pt x="0" y="2596378"/>
                  </a:lnTo>
                  <a:lnTo>
                    <a:pt x="35607" y="2570622"/>
                  </a:lnTo>
                  <a:lnTo>
                    <a:pt x="74722" y="2540383"/>
                  </a:lnTo>
                  <a:lnTo>
                    <a:pt x="112757" y="2509000"/>
                  </a:lnTo>
                  <a:lnTo>
                    <a:pt x="149693" y="2476507"/>
                  </a:lnTo>
                  <a:lnTo>
                    <a:pt x="185514" y="2442936"/>
                  </a:lnTo>
                  <a:lnTo>
                    <a:pt x="220202" y="2408318"/>
                  </a:lnTo>
                  <a:lnTo>
                    <a:pt x="253741" y="2372688"/>
                  </a:lnTo>
                  <a:lnTo>
                    <a:pt x="286112" y="2336077"/>
                  </a:lnTo>
                  <a:lnTo>
                    <a:pt x="317299" y="2298518"/>
                  </a:lnTo>
                  <a:lnTo>
                    <a:pt x="347285" y="2260043"/>
                  </a:lnTo>
                  <a:lnTo>
                    <a:pt x="376053" y="2220685"/>
                  </a:lnTo>
                  <a:lnTo>
                    <a:pt x="403584" y="2180477"/>
                  </a:lnTo>
                  <a:lnTo>
                    <a:pt x="429863" y="2139450"/>
                  </a:lnTo>
                  <a:lnTo>
                    <a:pt x="454872" y="2097638"/>
                  </a:lnTo>
                  <a:lnTo>
                    <a:pt x="478593" y="2055073"/>
                  </a:lnTo>
                  <a:lnTo>
                    <a:pt x="501010" y="2011788"/>
                  </a:lnTo>
                  <a:lnTo>
                    <a:pt x="522105" y="1967815"/>
                  </a:lnTo>
                  <a:lnTo>
                    <a:pt x="541861" y="1923187"/>
                  </a:lnTo>
                  <a:lnTo>
                    <a:pt x="560261" y="1877936"/>
                  </a:lnTo>
                  <a:lnTo>
                    <a:pt x="577288" y="1832095"/>
                  </a:lnTo>
                  <a:lnTo>
                    <a:pt x="592925" y="1785696"/>
                  </a:lnTo>
                  <a:lnTo>
                    <a:pt x="607154" y="1738771"/>
                  </a:lnTo>
                  <a:lnTo>
                    <a:pt x="619958" y="1691354"/>
                  </a:lnTo>
                  <a:lnTo>
                    <a:pt x="631320" y="1643477"/>
                  </a:lnTo>
                  <a:lnTo>
                    <a:pt x="641223" y="1595173"/>
                  </a:lnTo>
                  <a:lnTo>
                    <a:pt x="649650" y="1546473"/>
                  </a:lnTo>
                  <a:lnTo>
                    <a:pt x="656583" y="1497411"/>
                  </a:lnTo>
                  <a:lnTo>
                    <a:pt x="662005" y="1448019"/>
                  </a:lnTo>
                  <a:lnTo>
                    <a:pt x="665899" y="1398330"/>
                  </a:lnTo>
                  <a:lnTo>
                    <a:pt x="668249" y="1348376"/>
                  </a:lnTo>
                  <a:lnTo>
                    <a:pt x="669036" y="1298189"/>
                  </a:lnTo>
                  <a:close/>
                </a:path>
              </a:pathLst>
            </a:custGeom>
            <a:solidFill>
              <a:srgbClr val="006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527611" y="1699861"/>
            <a:ext cx="421362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5401" y="1699861"/>
            <a:ext cx="144979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6494" y="1699704"/>
            <a:ext cx="1486171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41"/>
              </a:lnSpc>
            </a:pP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A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d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v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e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rt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i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s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i</a:t>
            </a:r>
            <a:r>
              <a:rPr sz="2500" spc="4" dirty="0">
                <a:solidFill>
                  <a:srgbClr val="5E5E5E"/>
                </a:solidFill>
                <a:latin typeface="Tahoma"/>
                <a:cs typeface="Tahoma"/>
              </a:rPr>
              <a:t>n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g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78662" y="1492392"/>
            <a:ext cx="2149166" cy="784348"/>
            <a:chOff x="1612269" y="1644395"/>
            <a:chExt cx="2513330" cy="864235"/>
          </a:xfrm>
        </p:grpSpPr>
        <p:sp>
          <p:nvSpPr>
            <p:cNvPr id="9" name="object 9"/>
            <p:cNvSpPr/>
            <p:nvPr/>
          </p:nvSpPr>
          <p:spPr>
            <a:xfrm>
              <a:off x="1662557" y="1694687"/>
              <a:ext cx="2463165" cy="814069"/>
            </a:xfrm>
            <a:custGeom>
              <a:avLst/>
              <a:gdLst/>
              <a:ahLst/>
              <a:cxnLst/>
              <a:rect l="l" t="t" r="r" b="b"/>
              <a:pathLst>
                <a:path w="2463165" h="814069">
                  <a:moveTo>
                    <a:pt x="246278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0" y="813816"/>
                  </a:lnTo>
                  <a:lnTo>
                    <a:pt x="2462784" y="813816"/>
                  </a:lnTo>
                  <a:lnTo>
                    <a:pt x="2462784" y="762000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2269" y="1644395"/>
              <a:ext cx="2463165" cy="812800"/>
            </a:xfrm>
            <a:custGeom>
              <a:avLst/>
              <a:gdLst/>
              <a:ahLst/>
              <a:cxnLst/>
              <a:rect l="l" t="t" r="r" b="b"/>
              <a:pathLst>
                <a:path w="2463165" h="812800">
                  <a:moveTo>
                    <a:pt x="2462783" y="812291"/>
                  </a:moveTo>
                  <a:lnTo>
                    <a:pt x="2462783" y="0"/>
                  </a:lnTo>
                  <a:lnTo>
                    <a:pt x="0" y="0"/>
                  </a:lnTo>
                  <a:lnTo>
                    <a:pt x="0" y="812291"/>
                  </a:lnTo>
                  <a:lnTo>
                    <a:pt x="2462783" y="812291"/>
                  </a:lnTo>
                  <a:close/>
                </a:path>
              </a:pathLst>
            </a:custGeom>
            <a:solidFill>
              <a:srgbClr val="329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42629" y="1642692"/>
            <a:ext cx="1786371" cy="395403"/>
          </a:xfrm>
          <a:prstGeom prst="rect">
            <a:avLst/>
          </a:prstGeom>
        </p:spPr>
        <p:txBody>
          <a:bodyPr vert="horz" wrap="square" lIns="0" tIns="10579" rIns="0" bIns="0" rtlCol="0">
            <a:spAutoFit/>
          </a:bodyPr>
          <a:lstStyle/>
          <a:p>
            <a:pPr marL="11135">
              <a:spcBef>
                <a:spcPts val="83"/>
              </a:spcBef>
            </a:pP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Advertising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6936" y="2352539"/>
            <a:ext cx="1137027" cy="1043001"/>
          </a:xfrm>
          <a:prstGeom prst="rect">
            <a:avLst/>
          </a:prstGeom>
        </p:spPr>
        <p:txBody>
          <a:bodyPr vert="horz" wrap="square" lIns="0" tIns="42314" rIns="0" bIns="0" rtlCol="0">
            <a:spAutoFit/>
          </a:bodyPr>
          <a:lstStyle/>
          <a:p>
            <a:pPr marL="184290" indent="-184847">
              <a:lnSpc>
                <a:spcPts val="2648"/>
              </a:lnSpc>
              <a:spcBef>
                <a:spcPts val="333"/>
              </a:spcBef>
            </a:pP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P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e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rs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o</a:t>
            </a:r>
            <a:r>
              <a:rPr sz="2500" spc="4" dirty="0">
                <a:solidFill>
                  <a:srgbClr val="5E5E5E"/>
                </a:solidFill>
                <a:latin typeface="Tahoma"/>
                <a:cs typeface="Tahoma"/>
              </a:rPr>
              <a:t>n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a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l </a:t>
            </a:r>
            <a:r>
              <a:rPr sz="2500" spc="-4" dirty="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Selling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78662" y="2316736"/>
            <a:ext cx="2149166" cy="788382"/>
            <a:chOff x="1612269" y="2552700"/>
            <a:chExt cx="2513330" cy="868680"/>
          </a:xfrm>
        </p:grpSpPr>
        <p:sp>
          <p:nvSpPr>
            <p:cNvPr id="14" name="object 14"/>
            <p:cNvSpPr/>
            <p:nvPr/>
          </p:nvSpPr>
          <p:spPr>
            <a:xfrm>
              <a:off x="1662557" y="2602991"/>
              <a:ext cx="2463165" cy="818515"/>
            </a:xfrm>
            <a:custGeom>
              <a:avLst/>
              <a:gdLst/>
              <a:ahLst/>
              <a:cxnLst/>
              <a:rect l="l" t="t" r="r" b="b"/>
              <a:pathLst>
                <a:path w="2463165" h="818514">
                  <a:moveTo>
                    <a:pt x="2462784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0" y="818388"/>
                  </a:lnTo>
                  <a:lnTo>
                    <a:pt x="2462784" y="818388"/>
                  </a:lnTo>
                  <a:lnTo>
                    <a:pt x="2462784" y="766572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2269" y="2552700"/>
              <a:ext cx="2463165" cy="817244"/>
            </a:xfrm>
            <a:custGeom>
              <a:avLst/>
              <a:gdLst/>
              <a:ahLst/>
              <a:cxnLst/>
              <a:rect l="l" t="t" r="r" b="b"/>
              <a:pathLst>
                <a:path w="2463165" h="817245">
                  <a:moveTo>
                    <a:pt x="2462783" y="816863"/>
                  </a:moveTo>
                  <a:lnTo>
                    <a:pt x="2462783" y="0"/>
                  </a:lnTo>
                  <a:lnTo>
                    <a:pt x="0" y="0"/>
                  </a:lnTo>
                  <a:lnTo>
                    <a:pt x="0" y="816863"/>
                  </a:lnTo>
                  <a:lnTo>
                    <a:pt x="2462783" y="816863"/>
                  </a:lnTo>
                  <a:close/>
                </a:path>
              </a:pathLst>
            </a:custGeom>
            <a:solidFill>
              <a:srgbClr val="329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76400" y="2295526"/>
            <a:ext cx="1981199" cy="720821"/>
          </a:xfrm>
          <a:prstGeom prst="rect">
            <a:avLst/>
          </a:prstGeom>
        </p:spPr>
        <p:txBody>
          <a:bodyPr vert="horz" wrap="square" lIns="0" tIns="53450" rIns="0" bIns="0" rtlCol="0">
            <a:spAutoFit/>
          </a:bodyPr>
          <a:lstStyle/>
          <a:p>
            <a:pPr marL="195426" marR="4454" indent="-184847">
              <a:lnSpc>
                <a:spcPts val="2648"/>
              </a:lnSpc>
              <a:spcBef>
                <a:spcPts val="421"/>
              </a:spcBef>
            </a:pP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500" spc="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l </a:t>
            </a:r>
            <a:r>
              <a:rPr sz="2500" spc="-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Selling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9173" y="3176882"/>
            <a:ext cx="1369971" cy="1079787"/>
          </a:xfrm>
          <a:prstGeom prst="rect">
            <a:avLst/>
          </a:prstGeom>
        </p:spPr>
        <p:txBody>
          <a:bodyPr vert="horz" wrap="square" lIns="0" tIns="40644" rIns="0" bIns="0" rtlCol="0">
            <a:spAutoFit/>
          </a:bodyPr>
          <a:lstStyle/>
          <a:p>
            <a:pPr indent="345753">
              <a:lnSpc>
                <a:spcPts val="2665"/>
              </a:lnSpc>
              <a:spcBef>
                <a:spcPts val="320"/>
              </a:spcBef>
            </a:pP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Sales  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P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r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m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t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i</a:t>
            </a:r>
            <a:r>
              <a:rPr sz="2500" spc="9" dirty="0">
                <a:solidFill>
                  <a:srgbClr val="5E5E5E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n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78662" y="3143845"/>
            <a:ext cx="2149166" cy="787229"/>
            <a:chOff x="1612269" y="3464051"/>
            <a:chExt cx="2513330" cy="867410"/>
          </a:xfrm>
        </p:grpSpPr>
        <p:sp>
          <p:nvSpPr>
            <p:cNvPr id="19" name="object 19"/>
            <p:cNvSpPr/>
            <p:nvPr/>
          </p:nvSpPr>
          <p:spPr>
            <a:xfrm>
              <a:off x="1662557" y="3514343"/>
              <a:ext cx="2463165" cy="817244"/>
            </a:xfrm>
            <a:custGeom>
              <a:avLst/>
              <a:gdLst/>
              <a:ahLst/>
              <a:cxnLst/>
              <a:rect l="l" t="t" r="r" b="b"/>
              <a:pathLst>
                <a:path w="2463165" h="817245">
                  <a:moveTo>
                    <a:pt x="2462784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0" y="816864"/>
                  </a:lnTo>
                  <a:lnTo>
                    <a:pt x="2462784" y="816864"/>
                  </a:lnTo>
                  <a:lnTo>
                    <a:pt x="2462784" y="765048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2269" y="3464051"/>
              <a:ext cx="2463165" cy="815340"/>
            </a:xfrm>
            <a:custGeom>
              <a:avLst/>
              <a:gdLst/>
              <a:ahLst/>
              <a:cxnLst/>
              <a:rect l="l" t="t" r="r" b="b"/>
              <a:pathLst>
                <a:path w="2463165" h="815339">
                  <a:moveTo>
                    <a:pt x="2462783" y="815339"/>
                  </a:moveTo>
                  <a:lnTo>
                    <a:pt x="2462783" y="0"/>
                  </a:lnTo>
                  <a:lnTo>
                    <a:pt x="0" y="0"/>
                  </a:lnTo>
                  <a:lnTo>
                    <a:pt x="0" y="815339"/>
                  </a:lnTo>
                  <a:lnTo>
                    <a:pt x="2462783" y="815339"/>
                  </a:lnTo>
                  <a:close/>
                </a:path>
              </a:pathLst>
            </a:custGeom>
            <a:solidFill>
              <a:srgbClr val="329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35308" y="3119870"/>
            <a:ext cx="1617492" cy="744219"/>
          </a:xfrm>
          <a:prstGeom prst="rect">
            <a:avLst/>
          </a:prstGeom>
        </p:spPr>
        <p:txBody>
          <a:bodyPr vert="horz" wrap="square" lIns="0" tIns="51222" rIns="0" bIns="0" rtlCol="0">
            <a:spAutoFit/>
          </a:bodyPr>
          <a:lstStyle/>
          <a:p>
            <a:pPr marL="11135" marR="4454" indent="345753">
              <a:lnSpc>
                <a:spcPts val="2665"/>
              </a:lnSpc>
              <a:spcBef>
                <a:spcPts val="402"/>
              </a:spcBef>
            </a:pP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Sales  </a:t>
            </a: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0" spc="9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0874" y="4001224"/>
            <a:ext cx="1219019" cy="1043001"/>
          </a:xfrm>
          <a:prstGeom prst="rect">
            <a:avLst/>
          </a:prstGeom>
        </p:spPr>
        <p:txBody>
          <a:bodyPr vert="horz" wrap="square" lIns="0" tIns="42314" rIns="0" bIns="0" rtlCol="0">
            <a:spAutoFit/>
          </a:bodyPr>
          <a:lstStyle/>
          <a:p>
            <a:pPr indent="257784">
              <a:lnSpc>
                <a:spcPts val="2648"/>
              </a:lnSpc>
              <a:spcBef>
                <a:spcPts val="333"/>
              </a:spcBef>
            </a:pP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Public  R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e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la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t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i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ns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78662" y="3969571"/>
            <a:ext cx="2149166" cy="781466"/>
            <a:chOff x="1612269" y="4373879"/>
            <a:chExt cx="2513330" cy="861060"/>
          </a:xfrm>
        </p:grpSpPr>
        <p:sp>
          <p:nvSpPr>
            <p:cNvPr id="24" name="object 24"/>
            <p:cNvSpPr/>
            <p:nvPr/>
          </p:nvSpPr>
          <p:spPr>
            <a:xfrm>
              <a:off x="1662557" y="4424171"/>
              <a:ext cx="2463165" cy="810895"/>
            </a:xfrm>
            <a:custGeom>
              <a:avLst/>
              <a:gdLst/>
              <a:ahLst/>
              <a:cxnLst/>
              <a:rect l="l" t="t" r="r" b="b"/>
              <a:pathLst>
                <a:path w="2463165" h="810895">
                  <a:moveTo>
                    <a:pt x="2462784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0" y="810768"/>
                  </a:lnTo>
                  <a:lnTo>
                    <a:pt x="2462784" y="810768"/>
                  </a:lnTo>
                  <a:lnTo>
                    <a:pt x="2462784" y="760476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2269" y="4373879"/>
              <a:ext cx="2463165" cy="810895"/>
            </a:xfrm>
            <a:custGeom>
              <a:avLst/>
              <a:gdLst/>
              <a:ahLst/>
              <a:cxnLst/>
              <a:rect l="l" t="t" r="r" b="b"/>
              <a:pathLst>
                <a:path w="2463165" h="810895">
                  <a:moveTo>
                    <a:pt x="2462783" y="810767"/>
                  </a:moveTo>
                  <a:lnTo>
                    <a:pt x="2462783" y="0"/>
                  </a:lnTo>
                  <a:lnTo>
                    <a:pt x="0" y="0"/>
                  </a:lnTo>
                  <a:lnTo>
                    <a:pt x="0" y="810767"/>
                  </a:lnTo>
                  <a:lnTo>
                    <a:pt x="2462783" y="810767"/>
                  </a:lnTo>
                  <a:close/>
                </a:path>
              </a:pathLst>
            </a:custGeom>
            <a:solidFill>
              <a:srgbClr val="329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77009" y="3944213"/>
            <a:ext cx="1423391" cy="720821"/>
          </a:xfrm>
          <a:prstGeom prst="rect">
            <a:avLst/>
          </a:prstGeom>
        </p:spPr>
        <p:txBody>
          <a:bodyPr vert="horz" wrap="square" lIns="0" tIns="53450" rIns="0" bIns="0" rtlCol="0">
            <a:spAutoFit/>
          </a:bodyPr>
          <a:lstStyle/>
          <a:p>
            <a:pPr marL="11135" marR="4454" indent="257784">
              <a:lnSpc>
                <a:spcPts val="2648"/>
              </a:lnSpc>
              <a:spcBef>
                <a:spcPts val="421"/>
              </a:spcBef>
            </a:pP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Public  R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ns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1327" y="4825567"/>
            <a:ext cx="1325446" cy="1043001"/>
          </a:xfrm>
          <a:prstGeom prst="rect">
            <a:avLst/>
          </a:prstGeom>
        </p:spPr>
        <p:txBody>
          <a:bodyPr vert="horz" wrap="square" lIns="0" tIns="42314" rIns="0" bIns="0" rtlCol="0">
            <a:spAutoFit/>
          </a:bodyPr>
          <a:lstStyle/>
          <a:p>
            <a:pPr indent="275043">
              <a:lnSpc>
                <a:spcPts val="2648"/>
              </a:lnSpc>
              <a:spcBef>
                <a:spcPts val="333"/>
              </a:spcBef>
            </a:pP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Direct  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M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a</a:t>
            </a:r>
            <a:r>
              <a:rPr sz="2500" spc="9" dirty="0">
                <a:solidFill>
                  <a:srgbClr val="5E5E5E"/>
                </a:solidFill>
                <a:latin typeface="Tahoma"/>
                <a:cs typeface="Tahoma"/>
              </a:rPr>
              <a:t>r</a:t>
            </a:r>
            <a:r>
              <a:rPr sz="2500" spc="-9" dirty="0">
                <a:solidFill>
                  <a:srgbClr val="5E5E5E"/>
                </a:solidFill>
                <a:latin typeface="Tahoma"/>
                <a:cs typeface="Tahoma"/>
              </a:rPr>
              <a:t>k</a:t>
            </a:r>
            <a:r>
              <a:rPr sz="2500" dirty="0">
                <a:solidFill>
                  <a:srgbClr val="5E5E5E"/>
                </a:solidFill>
                <a:latin typeface="Tahoma"/>
                <a:cs typeface="Tahoma"/>
              </a:rPr>
              <a:t>e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t</a:t>
            </a:r>
            <a:r>
              <a:rPr sz="2500" spc="4" dirty="0">
                <a:solidFill>
                  <a:srgbClr val="5E5E5E"/>
                </a:solidFill>
                <a:latin typeface="Tahoma"/>
                <a:cs typeface="Tahoma"/>
              </a:rPr>
              <a:t>i</a:t>
            </a:r>
            <a:r>
              <a:rPr sz="2500" spc="-4" dirty="0">
                <a:solidFill>
                  <a:srgbClr val="5E5E5E"/>
                </a:solidFill>
                <a:latin typeface="Tahoma"/>
                <a:cs typeface="Tahoma"/>
              </a:rPr>
              <a:t>ng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78662" y="4792531"/>
            <a:ext cx="2149166" cy="784348"/>
            <a:chOff x="1612269" y="5280659"/>
            <a:chExt cx="2513330" cy="864235"/>
          </a:xfrm>
        </p:grpSpPr>
        <p:sp>
          <p:nvSpPr>
            <p:cNvPr id="29" name="object 29"/>
            <p:cNvSpPr/>
            <p:nvPr/>
          </p:nvSpPr>
          <p:spPr>
            <a:xfrm>
              <a:off x="1662557" y="5332475"/>
              <a:ext cx="2463165" cy="812800"/>
            </a:xfrm>
            <a:custGeom>
              <a:avLst/>
              <a:gdLst/>
              <a:ahLst/>
              <a:cxnLst/>
              <a:rect l="l" t="t" r="r" b="b"/>
              <a:pathLst>
                <a:path w="2463165" h="812800">
                  <a:moveTo>
                    <a:pt x="246278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0" y="812292"/>
                  </a:lnTo>
                  <a:lnTo>
                    <a:pt x="2462784" y="812292"/>
                  </a:lnTo>
                  <a:lnTo>
                    <a:pt x="2462784" y="762000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2269" y="5280659"/>
              <a:ext cx="2463165" cy="814069"/>
            </a:xfrm>
            <a:custGeom>
              <a:avLst/>
              <a:gdLst/>
              <a:ahLst/>
              <a:cxnLst/>
              <a:rect l="l" t="t" r="r" b="b"/>
              <a:pathLst>
                <a:path w="2463165" h="814070">
                  <a:moveTo>
                    <a:pt x="2462783" y="813815"/>
                  </a:moveTo>
                  <a:lnTo>
                    <a:pt x="2462783" y="0"/>
                  </a:lnTo>
                  <a:lnTo>
                    <a:pt x="0" y="0"/>
                  </a:lnTo>
                  <a:lnTo>
                    <a:pt x="0" y="813815"/>
                  </a:lnTo>
                  <a:lnTo>
                    <a:pt x="2462783" y="813815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57462" y="4768556"/>
            <a:ext cx="1595338" cy="720821"/>
          </a:xfrm>
          <a:prstGeom prst="rect">
            <a:avLst/>
          </a:prstGeom>
        </p:spPr>
        <p:txBody>
          <a:bodyPr vert="horz" wrap="square" lIns="0" tIns="53450" rIns="0" bIns="0" rtlCol="0">
            <a:spAutoFit/>
          </a:bodyPr>
          <a:lstStyle/>
          <a:p>
            <a:pPr marL="11135" marR="4454" indent="275043">
              <a:lnSpc>
                <a:spcPts val="2648"/>
              </a:lnSpc>
              <a:spcBef>
                <a:spcPts val="421"/>
              </a:spcBef>
            </a:pP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Direct  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500" spc="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500" spc="-9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5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500" spc="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0" spc="-4" dirty="0">
                <a:solidFill>
                  <a:srgbClr val="FFFFFF"/>
                </a:solidFill>
                <a:latin typeface="Tahoma"/>
                <a:cs typeface="Tahoma"/>
              </a:rPr>
              <a:t>ng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83118" y="1633358"/>
            <a:ext cx="3570178" cy="761890"/>
          </a:xfrm>
          <a:prstGeom prst="rect">
            <a:avLst/>
          </a:prstGeom>
        </p:spPr>
        <p:txBody>
          <a:bodyPr vert="horz" wrap="square" lIns="0" tIns="30622" rIns="0" bIns="0" rtlCol="0">
            <a:spAutoFit/>
          </a:bodyPr>
          <a:lstStyle/>
          <a:p>
            <a:pPr marL="65142" indent="-65699">
              <a:lnSpc>
                <a:spcPts val="1894"/>
              </a:lnSpc>
              <a:spcBef>
                <a:spcPts val="241"/>
              </a:spcBef>
            </a:pP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Reach Many Buyers, Repeat Message  Many Times, Impersonal,</a:t>
            </a:r>
            <a:r>
              <a:rPr spc="-31" dirty="0">
                <a:solidFill>
                  <a:srgbClr val="5E5E5E"/>
                </a:solidFill>
                <a:latin typeface="Tahoma"/>
                <a:cs typeface="Tahoma"/>
              </a:rPr>
              <a:t> </a:t>
            </a: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Expensive</a:t>
            </a:r>
            <a:endParaRPr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48539" y="1492392"/>
            <a:ext cx="3996971" cy="784348"/>
            <a:chOff x="4617597" y="1644395"/>
            <a:chExt cx="4674235" cy="864235"/>
          </a:xfrm>
        </p:grpSpPr>
        <p:sp>
          <p:nvSpPr>
            <p:cNvPr id="34" name="object 34"/>
            <p:cNvSpPr/>
            <p:nvPr/>
          </p:nvSpPr>
          <p:spPr>
            <a:xfrm>
              <a:off x="4667885" y="1694687"/>
              <a:ext cx="4624070" cy="814069"/>
            </a:xfrm>
            <a:custGeom>
              <a:avLst/>
              <a:gdLst/>
              <a:ahLst/>
              <a:cxnLst/>
              <a:rect l="l" t="t" r="r" b="b"/>
              <a:pathLst>
                <a:path w="4624070" h="814069">
                  <a:moveTo>
                    <a:pt x="462381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0" y="813816"/>
                  </a:lnTo>
                  <a:lnTo>
                    <a:pt x="4623816" y="813816"/>
                  </a:lnTo>
                  <a:lnTo>
                    <a:pt x="4623816" y="762000"/>
                  </a:lnTo>
                  <a:lnTo>
                    <a:pt x="46238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17597" y="1644395"/>
              <a:ext cx="4622800" cy="812800"/>
            </a:xfrm>
            <a:custGeom>
              <a:avLst/>
              <a:gdLst/>
              <a:ahLst/>
              <a:cxnLst/>
              <a:rect l="l" t="t" r="r" b="b"/>
              <a:pathLst>
                <a:path w="4622800" h="812800">
                  <a:moveTo>
                    <a:pt x="4622291" y="812291"/>
                  </a:moveTo>
                  <a:lnTo>
                    <a:pt x="4622291" y="0"/>
                  </a:lnTo>
                  <a:lnTo>
                    <a:pt x="0" y="0"/>
                  </a:lnTo>
                  <a:lnTo>
                    <a:pt x="0" y="812291"/>
                  </a:lnTo>
                  <a:lnTo>
                    <a:pt x="4622291" y="812291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129252" y="1576302"/>
            <a:ext cx="4024147" cy="529479"/>
          </a:xfrm>
          <a:prstGeom prst="rect">
            <a:avLst/>
          </a:prstGeom>
        </p:spPr>
        <p:txBody>
          <a:bodyPr vert="horz" wrap="square" lIns="0" tIns="41758" rIns="0" bIns="0" rtlCol="0">
            <a:spAutoFit/>
          </a:bodyPr>
          <a:lstStyle/>
          <a:p>
            <a:pPr marL="76277" marR="4454" indent="-65699">
              <a:lnSpc>
                <a:spcPts val="1894"/>
              </a:lnSpc>
              <a:spcBef>
                <a:spcPts val="329"/>
              </a:spcBef>
            </a:pPr>
            <a:r>
              <a:rPr spc="-4" dirty="0">
                <a:latin typeface="Tahoma"/>
                <a:cs typeface="Tahoma"/>
              </a:rPr>
              <a:t>Reach Many Buyers, Repeat Message  Many Times, Impersonal,</a:t>
            </a:r>
            <a:r>
              <a:rPr spc="-31" dirty="0">
                <a:latin typeface="Tahoma"/>
                <a:cs typeface="Tahoma"/>
              </a:rPr>
              <a:t> </a:t>
            </a:r>
            <a:r>
              <a:rPr spc="-4" dirty="0">
                <a:latin typeface="Tahoma"/>
                <a:cs typeface="Tahoma"/>
              </a:rPr>
              <a:t>Expensive</a:t>
            </a:r>
            <a:endParaRPr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01362" y="2459084"/>
            <a:ext cx="3533255" cy="761890"/>
          </a:xfrm>
          <a:prstGeom prst="rect">
            <a:avLst/>
          </a:prstGeom>
        </p:spPr>
        <p:txBody>
          <a:bodyPr vert="horz" wrap="square" lIns="0" tIns="30622" rIns="0" bIns="0" rtlCol="0">
            <a:spAutoFit/>
          </a:bodyPr>
          <a:lstStyle/>
          <a:p>
            <a:pPr indent="158679">
              <a:lnSpc>
                <a:spcPts val="1894"/>
              </a:lnSpc>
              <a:spcBef>
                <a:spcPts val="241"/>
              </a:spcBef>
            </a:pP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Personal Interaction, Relationship  Building, Most Expensive Promo</a:t>
            </a:r>
            <a:r>
              <a:rPr spc="-35" dirty="0">
                <a:solidFill>
                  <a:srgbClr val="5E5E5E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5E5E5E"/>
                </a:solidFill>
                <a:latin typeface="Tahoma"/>
                <a:cs typeface="Tahoma"/>
              </a:rPr>
              <a:t>Tool</a:t>
            </a:r>
            <a:endParaRPr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48539" y="2316736"/>
            <a:ext cx="3996971" cy="788382"/>
            <a:chOff x="4617597" y="2552700"/>
            <a:chExt cx="4674235" cy="868680"/>
          </a:xfrm>
        </p:grpSpPr>
        <p:sp>
          <p:nvSpPr>
            <p:cNvPr id="39" name="object 39"/>
            <p:cNvSpPr/>
            <p:nvPr/>
          </p:nvSpPr>
          <p:spPr>
            <a:xfrm>
              <a:off x="4667885" y="2602991"/>
              <a:ext cx="4624070" cy="818515"/>
            </a:xfrm>
            <a:custGeom>
              <a:avLst/>
              <a:gdLst/>
              <a:ahLst/>
              <a:cxnLst/>
              <a:rect l="l" t="t" r="r" b="b"/>
              <a:pathLst>
                <a:path w="4624070" h="818514">
                  <a:moveTo>
                    <a:pt x="4623816" y="0"/>
                  </a:moveTo>
                  <a:lnTo>
                    <a:pt x="0" y="0"/>
                  </a:lnTo>
                  <a:lnTo>
                    <a:pt x="0" y="766572"/>
                  </a:lnTo>
                  <a:lnTo>
                    <a:pt x="0" y="818388"/>
                  </a:lnTo>
                  <a:lnTo>
                    <a:pt x="4623816" y="818388"/>
                  </a:lnTo>
                  <a:lnTo>
                    <a:pt x="4623816" y="766572"/>
                  </a:lnTo>
                  <a:lnTo>
                    <a:pt x="46238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17597" y="2552700"/>
              <a:ext cx="4622800" cy="817244"/>
            </a:xfrm>
            <a:custGeom>
              <a:avLst/>
              <a:gdLst/>
              <a:ahLst/>
              <a:cxnLst/>
              <a:rect l="l" t="t" r="r" b="b"/>
              <a:pathLst>
                <a:path w="4622800" h="817245">
                  <a:moveTo>
                    <a:pt x="4622291" y="816863"/>
                  </a:moveTo>
                  <a:lnTo>
                    <a:pt x="4622291" y="0"/>
                  </a:lnTo>
                  <a:lnTo>
                    <a:pt x="0" y="0"/>
                  </a:lnTo>
                  <a:lnTo>
                    <a:pt x="0" y="816863"/>
                  </a:lnTo>
                  <a:lnTo>
                    <a:pt x="4622291" y="816863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147496" y="2402028"/>
            <a:ext cx="4005903" cy="529479"/>
          </a:xfrm>
          <a:prstGeom prst="rect">
            <a:avLst/>
          </a:prstGeom>
        </p:spPr>
        <p:txBody>
          <a:bodyPr vert="horz" wrap="square" lIns="0" tIns="41758" rIns="0" bIns="0" rtlCol="0">
            <a:spAutoFit/>
          </a:bodyPr>
          <a:lstStyle/>
          <a:p>
            <a:pPr marL="11135" marR="4454" indent="158679">
              <a:lnSpc>
                <a:spcPts val="1894"/>
              </a:lnSpc>
              <a:spcBef>
                <a:spcPts val="329"/>
              </a:spcBef>
            </a:pPr>
            <a:r>
              <a:rPr spc="-4" dirty="0">
                <a:latin typeface="Tahoma"/>
                <a:cs typeface="Tahoma"/>
              </a:rPr>
              <a:t>Personal Interaction, Relationship  Building, Most Expensive Promo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Tool</a:t>
            </a:r>
            <a:endParaRPr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50883" y="3284810"/>
            <a:ext cx="3434430" cy="760767"/>
          </a:xfrm>
          <a:prstGeom prst="rect">
            <a:avLst/>
          </a:prstGeom>
        </p:spPr>
        <p:txBody>
          <a:bodyPr vert="horz" wrap="square" lIns="0" tIns="29509" rIns="0" bIns="0" rtlCol="0">
            <a:spAutoFit/>
          </a:bodyPr>
          <a:lstStyle/>
          <a:p>
            <a:pPr indent="8908">
              <a:lnSpc>
                <a:spcPts val="1903"/>
              </a:lnSpc>
              <a:spcBef>
                <a:spcPts val="232"/>
              </a:spcBef>
            </a:pPr>
            <a:r>
              <a:rPr dirty="0">
                <a:solidFill>
                  <a:srgbClr val="5E5E5E"/>
                </a:solidFill>
                <a:latin typeface="Tahoma"/>
                <a:cs typeface="Tahoma"/>
              </a:rPr>
              <a:t>Wide </a:t>
            </a: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Assortment </a:t>
            </a:r>
            <a:r>
              <a:rPr dirty="0">
                <a:solidFill>
                  <a:srgbClr val="5E5E5E"/>
                </a:solidFill>
                <a:latin typeface="Tahoma"/>
                <a:cs typeface="Tahoma"/>
              </a:rPr>
              <a:t>of </a:t>
            </a: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Tools, Rewards  Quick </a:t>
            </a:r>
            <a:r>
              <a:rPr spc="-9" dirty="0">
                <a:solidFill>
                  <a:srgbClr val="5E5E5E"/>
                </a:solidFill>
                <a:latin typeface="Tahoma"/>
                <a:cs typeface="Tahoma"/>
              </a:rPr>
              <a:t>Response, </a:t>
            </a:r>
            <a:r>
              <a:rPr dirty="0">
                <a:solidFill>
                  <a:srgbClr val="5E5E5E"/>
                </a:solidFill>
                <a:latin typeface="Tahoma"/>
                <a:cs typeface="Tahoma"/>
              </a:rPr>
              <a:t>Efforts </a:t>
            </a: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Short-Lived</a:t>
            </a:r>
            <a:endParaRPr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948539" y="3143845"/>
            <a:ext cx="3996971" cy="787229"/>
            <a:chOff x="4617597" y="3464051"/>
            <a:chExt cx="4674235" cy="867410"/>
          </a:xfrm>
        </p:grpSpPr>
        <p:sp>
          <p:nvSpPr>
            <p:cNvPr id="44" name="object 44"/>
            <p:cNvSpPr/>
            <p:nvPr/>
          </p:nvSpPr>
          <p:spPr>
            <a:xfrm>
              <a:off x="4667885" y="3514343"/>
              <a:ext cx="4624070" cy="817244"/>
            </a:xfrm>
            <a:custGeom>
              <a:avLst/>
              <a:gdLst/>
              <a:ahLst/>
              <a:cxnLst/>
              <a:rect l="l" t="t" r="r" b="b"/>
              <a:pathLst>
                <a:path w="4624070" h="817245">
                  <a:moveTo>
                    <a:pt x="462381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0" y="816864"/>
                  </a:lnTo>
                  <a:lnTo>
                    <a:pt x="4623816" y="816864"/>
                  </a:lnTo>
                  <a:lnTo>
                    <a:pt x="4623816" y="765048"/>
                  </a:lnTo>
                  <a:lnTo>
                    <a:pt x="46238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17597" y="3464051"/>
              <a:ext cx="4622800" cy="815340"/>
            </a:xfrm>
            <a:custGeom>
              <a:avLst/>
              <a:gdLst/>
              <a:ahLst/>
              <a:cxnLst/>
              <a:rect l="l" t="t" r="r" b="b"/>
              <a:pathLst>
                <a:path w="4622800" h="815339">
                  <a:moveTo>
                    <a:pt x="4622291" y="815339"/>
                  </a:moveTo>
                  <a:lnTo>
                    <a:pt x="4622291" y="0"/>
                  </a:lnTo>
                  <a:lnTo>
                    <a:pt x="0" y="0"/>
                  </a:lnTo>
                  <a:lnTo>
                    <a:pt x="0" y="815339"/>
                  </a:lnTo>
                  <a:lnTo>
                    <a:pt x="4622291" y="815339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038600" y="3227753"/>
            <a:ext cx="3886200" cy="528354"/>
          </a:xfrm>
          <a:prstGeom prst="rect">
            <a:avLst/>
          </a:prstGeom>
        </p:spPr>
        <p:txBody>
          <a:bodyPr vert="horz" wrap="square" lIns="0" tIns="40644" rIns="0" bIns="0" rtlCol="0">
            <a:spAutoFit/>
          </a:bodyPr>
          <a:lstStyle/>
          <a:p>
            <a:pPr marL="11135" marR="4454" indent="8908">
              <a:lnSpc>
                <a:spcPts val="1903"/>
              </a:lnSpc>
              <a:spcBef>
                <a:spcPts val="320"/>
              </a:spcBef>
            </a:pPr>
            <a:r>
              <a:rPr dirty="0">
                <a:latin typeface="Tahoma"/>
                <a:cs typeface="Tahoma"/>
              </a:rPr>
              <a:t>Wide </a:t>
            </a:r>
            <a:r>
              <a:rPr spc="-4" dirty="0">
                <a:latin typeface="Tahoma"/>
                <a:cs typeface="Tahoma"/>
              </a:rPr>
              <a:t>Assortment </a:t>
            </a:r>
            <a:r>
              <a:rPr dirty="0">
                <a:latin typeface="Tahoma"/>
                <a:cs typeface="Tahoma"/>
              </a:rPr>
              <a:t>of </a:t>
            </a:r>
            <a:r>
              <a:rPr spc="-4" dirty="0">
                <a:latin typeface="Tahoma"/>
                <a:cs typeface="Tahoma"/>
              </a:rPr>
              <a:t>Tools, Rewards  Quick </a:t>
            </a:r>
            <a:r>
              <a:rPr spc="-9" dirty="0">
                <a:latin typeface="Tahoma"/>
                <a:cs typeface="Tahoma"/>
              </a:rPr>
              <a:t>Response, </a:t>
            </a:r>
            <a:r>
              <a:rPr dirty="0">
                <a:latin typeface="Tahoma"/>
                <a:cs typeface="Tahoma"/>
              </a:rPr>
              <a:t>Efforts </a:t>
            </a:r>
            <a:r>
              <a:rPr spc="-4" dirty="0">
                <a:latin typeface="Tahoma"/>
                <a:cs typeface="Tahoma"/>
              </a:rPr>
              <a:t>Short-Lived</a:t>
            </a:r>
            <a:endParaRPr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12637" y="4107769"/>
            <a:ext cx="3710270" cy="761890"/>
          </a:xfrm>
          <a:prstGeom prst="rect">
            <a:avLst/>
          </a:prstGeom>
        </p:spPr>
        <p:txBody>
          <a:bodyPr vert="horz" wrap="square" lIns="0" tIns="30622" rIns="0" bIns="0" rtlCol="0">
            <a:spAutoFit/>
          </a:bodyPr>
          <a:lstStyle/>
          <a:p>
            <a:pPr marL="682598" indent="-683154">
              <a:lnSpc>
                <a:spcPts val="1894"/>
              </a:lnSpc>
              <a:spcBef>
                <a:spcPts val="241"/>
              </a:spcBef>
            </a:pP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Very Believable, </a:t>
            </a:r>
            <a:r>
              <a:rPr dirty="0">
                <a:solidFill>
                  <a:srgbClr val="5E5E5E"/>
                </a:solidFill>
                <a:latin typeface="Tahoma"/>
                <a:cs typeface="Tahoma"/>
              </a:rPr>
              <a:t>Dramatize a </a:t>
            </a: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Company  </a:t>
            </a:r>
            <a:r>
              <a:rPr dirty="0">
                <a:solidFill>
                  <a:srgbClr val="5E5E5E"/>
                </a:solidFill>
                <a:latin typeface="Tahoma"/>
                <a:cs typeface="Tahoma"/>
              </a:rPr>
              <a:t>or </a:t>
            </a: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Product,</a:t>
            </a:r>
            <a:r>
              <a:rPr spc="-18" dirty="0">
                <a:solidFill>
                  <a:srgbClr val="5E5E5E"/>
                </a:solidFill>
                <a:latin typeface="Tahoma"/>
                <a:cs typeface="Tahoma"/>
              </a:rPr>
              <a:t> </a:t>
            </a: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Underutilized</a:t>
            </a:r>
            <a:endParaRPr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948539" y="3969571"/>
            <a:ext cx="3996971" cy="781466"/>
            <a:chOff x="4617597" y="4373879"/>
            <a:chExt cx="4674235" cy="861060"/>
          </a:xfrm>
        </p:grpSpPr>
        <p:sp>
          <p:nvSpPr>
            <p:cNvPr id="49" name="object 49"/>
            <p:cNvSpPr/>
            <p:nvPr/>
          </p:nvSpPr>
          <p:spPr>
            <a:xfrm>
              <a:off x="4667885" y="4424171"/>
              <a:ext cx="4624070" cy="810895"/>
            </a:xfrm>
            <a:custGeom>
              <a:avLst/>
              <a:gdLst/>
              <a:ahLst/>
              <a:cxnLst/>
              <a:rect l="l" t="t" r="r" b="b"/>
              <a:pathLst>
                <a:path w="4624070" h="810895">
                  <a:moveTo>
                    <a:pt x="4623816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0" y="810768"/>
                  </a:lnTo>
                  <a:lnTo>
                    <a:pt x="4623816" y="810768"/>
                  </a:lnTo>
                  <a:lnTo>
                    <a:pt x="4623816" y="760476"/>
                  </a:lnTo>
                  <a:lnTo>
                    <a:pt x="46238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17597" y="4373879"/>
              <a:ext cx="4622800" cy="810895"/>
            </a:xfrm>
            <a:custGeom>
              <a:avLst/>
              <a:gdLst/>
              <a:ahLst/>
              <a:cxnLst/>
              <a:rect l="l" t="t" r="r" b="b"/>
              <a:pathLst>
                <a:path w="4622800" h="810895">
                  <a:moveTo>
                    <a:pt x="4622291" y="810767"/>
                  </a:moveTo>
                  <a:lnTo>
                    <a:pt x="4622291" y="0"/>
                  </a:lnTo>
                  <a:lnTo>
                    <a:pt x="0" y="0"/>
                  </a:lnTo>
                  <a:lnTo>
                    <a:pt x="0" y="810767"/>
                  </a:lnTo>
                  <a:lnTo>
                    <a:pt x="4622291" y="810767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886200" y="4050714"/>
            <a:ext cx="4038600" cy="529479"/>
          </a:xfrm>
          <a:prstGeom prst="rect">
            <a:avLst/>
          </a:prstGeom>
        </p:spPr>
        <p:txBody>
          <a:bodyPr vert="horz" wrap="square" lIns="0" tIns="41758" rIns="0" bIns="0" rtlCol="0">
            <a:spAutoFit/>
          </a:bodyPr>
          <a:lstStyle/>
          <a:p>
            <a:pPr marL="693733" marR="4454" indent="-683154">
              <a:lnSpc>
                <a:spcPts val="1894"/>
              </a:lnSpc>
              <a:spcBef>
                <a:spcPts val="329"/>
              </a:spcBef>
            </a:pPr>
            <a:r>
              <a:rPr spc="-4" dirty="0">
                <a:latin typeface="Tahoma"/>
                <a:cs typeface="Tahoma"/>
              </a:rPr>
              <a:t>Very Believable, </a:t>
            </a:r>
            <a:r>
              <a:rPr dirty="0">
                <a:latin typeface="Tahoma"/>
                <a:cs typeface="Tahoma"/>
              </a:rPr>
              <a:t>Dramatize a </a:t>
            </a:r>
            <a:r>
              <a:rPr spc="-4" dirty="0">
                <a:latin typeface="Tahoma"/>
                <a:cs typeface="Tahoma"/>
              </a:rPr>
              <a:t>Company  </a:t>
            </a:r>
            <a:r>
              <a:rPr dirty="0">
                <a:latin typeface="Tahoma"/>
                <a:cs typeface="Tahoma"/>
              </a:rPr>
              <a:t>or </a:t>
            </a:r>
            <a:r>
              <a:rPr spc="-4" dirty="0">
                <a:latin typeface="Tahoma"/>
                <a:cs typeface="Tahoma"/>
              </a:rPr>
              <a:t>Product,</a:t>
            </a:r>
            <a:r>
              <a:rPr spc="-18" dirty="0">
                <a:latin typeface="Tahoma"/>
                <a:cs typeface="Tahoma"/>
              </a:rPr>
              <a:t> </a:t>
            </a:r>
            <a:r>
              <a:rPr spc="-4" dirty="0">
                <a:latin typeface="Tahoma"/>
                <a:cs typeface="Tahoma"/>
              </a:rPr>
              <a:t>Underutilized</a:t>
            </a:r>
            <a:endParaRPr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62612" y="4933495"/>
            <a:ext cx="3409452" cy="761890"/>
          </a:xfrm>
          <a:prstGeom prst="rect">
            <a:avLst/>
          </a:prstGeom>
        </p:spPr>
        <p:txBody>
          <a:bodyPr vert="horz" wrap="square" lIns="0" tIns="30622" rIns="0" bIns="0" rtlCol="0">
            <a:spAutoFit/>
          </a:bodyPr>
          <a:lstStyle/>
          <a:p>
            <a:pPr marL="1220992" indent="-1221549">
              <a:lnSpc>
                <a:spcPts val="1894"/>
              </a:lnSpc>
              <a:spcBef>
                <a:spcPts val="241"/>
              </a:spcBef>
            </a:pPr>
            <a:r>
              <a:rPr spc="-4" dirty="0">
                <a:solidFill>
                  <a:srgbClr val="5E5E5E"/>
                </a:solidFill>
                <a:latin typeface="Tahoma"/>
                <a:cs typeface="Tahoma"/>
              </a:rPr>
              <a:t>Nonpublic, Immediate, Customized,  Interactive</a:t>
            </a:r>
            <a:endParaRPr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948539" y="4792531"/>
            <a:ext cx="3996971" cy="784348"/>
            <a:chOff x="4617597" y="5280659"/>
            <a:chExt cx="4674235" cy="864235"/>
          </a:xfrm>
        </p:grpSpPr>
        <p:sp>
          <p:nvSpPr>
            <p:cNvPr id="54" name="object 54"/>
            <p:cNvSpPr/>
            <p:nvPr/>
          </p:nvSpPr>
          <p:spPr>
            <a:xfrm>
              <a:off x="4667885" y="5332475"/>
              <a:ext cx="4624070" cy="812800"/>
            </a:xfrm>
            <a:custGeom>
              <a:avLst/>
              <a:gdLst/>
              <a:ahLst/>
              <a:cxnLst/>
              <a:rect l="l" t="t" r="r" b="b"/>
              <a:pathLst>
                <a:path w="4624070" h="812800">
                  <a:moveTo>
                    <a:pt x="462381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0" y="812292"/>
                  </a:lnTo>
                  <a:lnTo>
                    <a:pt x="4623816" y="812292"/>
                  </a:lnTo>
                  <a:lnTo>
                    <a:pt x="4623816" y="762000"/>
                  </a:lnTo>
                  <a:lnTo>
                    <a:pt x="46238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17597" y="5280659"/>
              <a:ext cx="4622800" cy="814069"/>
            </a:xfrm>
            <a:custGeom>
              <a:avLst/>
              <a:gdLst/>
              <a:ahLst/>
              <a:cxnLst/>
              <a:rect l="l" t="t" r="r" b="b"/>
              <a:pathLst>
                <a:path w="4622800" h="814070">
                  <a:moveTo>
                    <a:pt x="4622291" y="813815"/>
                  </a:moveTo>
                  <a:lnTo>
                    <a:pt x="4622291" y="0"/>
                  </a:lnTo>
                  <a:lnTo>
                    <a:pt x="0" y="0"/>
                  </a:lnTo>
                  <a:lnTo>
                    <a:pt x="0" y="813815"/>
                  </a:lnTo>
                  <a:lnTo>
                    <a:pt x="4622291" y="813815"/>
                  </a:lnTo>
                  <a:close/>
                </a:path>
              </a:pathLst>
            </a:custGeom>
            <a:solidFill>
              <a:srgbClr val="329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114800" y="4876439"/>
            <a:ext cx="3809999" cy="529479"/>
          </a:xfrm>
          <a:prstGeom prst="rect">
            <a:avLst/>
          </a:prstGeom>
        </p:spPr>
        <p:txBody>
          <a:bodyPr vert="horz" wrap="square" lIns="0" tIns="41758" rIns="0" bIns="0" rtlCol="0">
            <a:spAutoFit/>
          </a:bodyPr>
          <a:lstStyle/>
          <a:p>
            <a:pPr marL="1232128" marR="4454" indent="-1221549">
              <a:lnSpc>
                <a:spcPts val="1894"/>
              </a:lnSpc>
              <a:spcBef>
                <a:spcPts val="329"/>
              </a:spcBef>
            </a:pPr>
            <a:r>
              <a:rPr spc="-4" dirty="0">
                <a:latin typeface="Tahoma"/>
                <a:cs typeface="Tahoma"/>
              </a:rPr>
              <a:t>Nonpublic, Immediate, Customized,  Interactive</a:t>
            </a:r>
            <a:endParaRPr>
              <a:latin typeface="Tahoma"/>
              <a:cs typeface="Tahom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525005" y="1583679"/>
            <a:ext cx="514757" cy="3151221"/>
            <a:chOff x="4122297" y="1744979"/>
            <a:chExt cx="601980" cy="3472179"/>
          </a:xfrm>
        </p:grpSpPr>
        <p:sp>
          <p:nvSpPr>
            <p:cNvPr id="58" name="object 58"/>
            <p:cNvSpPr/>
            <p:nvPr/>
          </p:nvSpPr>
          <p:spPr>
            <a:xfrm>
              <a:off x="4203069" y="2726435"/>
              <a:ext cx="521334" cy="784860"/>
            </a:xfrm>
            <a:custGeom>
              <a:avLst/>
              <a:gdLst/>
              <a:ahLst/>
              <a:cxnLst/>
              <a:rect l="l" t="t" r="r" b="b"/>
              <a:pathLst>
                <a:path w="521335" h="784860">
                  <a:moveTo>
                    <a:pt x="521207" y="393191"/>
                  </a:moveTo>
                  <a:lnTo>
                    <a:pt x="260603" y="0"/>
                  </a:lnTo>
                  <a:lnTo>
                    <a:pt x="260603" y="196595"/>
                  </a:lnTo>
                  <a:lnTo>
                    <a:pt x="0" y="196595"/>
                  </a:lnTo>
                  <a:lnTo>
                    <a:pt x="0" y="588263"/>
                  </a:lnTo>
                  <a:lnTo>
                    <a:pt x="260603" y="588263"/>
                  </a:lnTo>
                  <a:lnTo>
                    <a:pt x="260603" y="784859"/>
                  </a:lnTo>
                  <a:lnTo>
                    <a:pt x="521207" y="393191"/>
                  </a:lnTo>
                  <a:close/>
                </a:path>
              </a:pathLst>
            </a:custGeom>
            <a:solidFill>
              <a:srgbClr val="7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126869" y="2650235"/>
              <a:ext cx="521207" cy="784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98497" y="3624071"/>
              <a:ext cx="502920" cy="784860"/>
            </a:xfrm>
            <a:custGeom>
              <a:avLst/>
              <a:gdLst/>
              <a:ahLst/>
              <a:cxnLst/>
              <a:rect l="l" t="t" r="r" b="b"/>
              <a:pathLst>
                <a:path w="502920" h="784860">
                  <a:moveTo>
                    <a:pt x="502919" y="391667"/>
                  </a:moveTo>
                  <a:lnTo>
                    <a:pt x="251459" y="0"/>
                  </a:lnTo>
                  <a:lnTo>
                    <a:pt x="251459" y="196595"/>
                  </a:lnTo>
                  <a:lnTo>
                    <a:pt x="0" y="196595"/>
                  </a:lnTo>
                  <a:lnTo>
                    <a:pt x="0" y="588263"/>
                  </a:lnTo>
                  <a:lnTo>
                    <a:pt x="251459" y="588263"/>
                  </a:lnTo>
                  <a:lnTo>
                    <a:pt x="251459" y="784859"/>
                  </a:lnTo>
                  <a:lnTo>
                    <a:pt x="502919" y="391667"/>
                  </a:lnTo>
                  <a:close/>
                </a:path>
              </a:pathLst>
            </a:custGeom>
            <a:solidFill>
              <a:srgbClr val="7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22297" y="3547871"/>
              <a:ext cx="502919" cy="784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03069" y="4436363"/>
              <a:ext cx="487680" cy="780415"/>
            </a:xfrm>
            <a:custGeom>
              <a:avLst/>
              <a:gdLst/>
              <a:ahLst/>
              <a:cxnLst/>
              <a:rect l="l" t="t" r="r" b="b"/>
              <a:pathLst>
                <a:path w="487679" h="780414">
                  <a:moveTo>
                    <a:pt x="487679" y="390143"/>
                  </a:moveTo>
                  <a:lnTo>
                    <a:pt x="243839" y="0"/>
                  </a:lnTo>
                  <a:lnTo>
                    <a:pt x="243839" y="195071"/>
                  </a:lnTo>
                  <a:lnTo>
                    <a:pt x="0" y="195071"/>
                  </a:lnTo>
                  <a:lnTo>
                    <a:pt x="0" y="585215"/>
                  </a:lnTo>
                  <a:lnTo>
                    <a:pt x="243839" y="585215"/>
                  </a:lnTo>
                  <a:lnTo>
                    <a:pt x="243839" y="780287"/>
                  </a:lnTo>
                  <a:lnTo>
                    <a:pt x="487679" y="390143"/>
                  </a:lnTo>
                  <a:close/>
                </a:path>
              </a:pathLst>
            </a:custGeom>
            <a:solidFill>
              <a:srgbClr val="7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26869" y="4360163"/>
              <a:ext cx="487679" cy="7802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03069" y="1821179"/>
              <a:ext cx="502920" cy="783590"/>
            </a:xfrm>
            <a:custGeom>
              <a:avLst/>
              <a:gdLst/>
              <a:ahLst/>
              <a:cxnLst/>
              <a:rect l="l" t="t" r="r" b="b"/>
              <a:pathLst>
                <a:path w="502920" h="783589">
                  <a:moveTo>
                    <a:pt x="502919" y="391667"/>
                  </a:moveTo>
                  <a:lnTo>
                    <a:pt x="251459" y="0"/>
                  </a:lnTo>
                  <a:lnTo>
                    <a:pt x="251459" y="195071"/>
                  </a:lnTo>
                  <a:lnTo>
                    <a:pt x="0" y="195071"/>
                  </a:lnTo>
                  <a:lnTo>
                    <a:pt x="0" y="588263"/>
                  </a:lnTo>
                  <a:lnTo>
                    <a:pt x="251459" y="588263"/>
                  </a:lnTo>
                  <a:lnTo>
                    <a:pt x="251459" y="783335"/>
                  </a:lnTo>
                  <a:lnTo>
                    <a:pt x="502919" y="391667"/>
                  </a:lnTo>
                  <a:close/>
                </a:path>
              </a:pathLst>
            </a:custGeom>
            <a:solidFill>
              <a:srgbClr val="7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26869" y="1744979"/>
              <a:ext cx="502919" cy="7833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496334" y="4858921"/>
            <a:ext cx="539735" cy="783195"/>
            <a:chOff x="4088769" y="5353811"/>
            <a:chExt cx="631190" cy="862965"/>
          </a:xfrm>
        </p:grpSpPr>
        <p:sp>
          <p:nvSpPr>
            <p:cNvPr id="67" name="object 67"/>
            <p:cNvSpPr/>
            <p:nvPr/>
          </p:nvSpPr>
          <p:spPr>
            <a:xfrm>
              <a:off x="4164969" y="5430011"/>
              <a:ext cx="554990" cy="786765"/>
            </a:xfrm>
            <a:custGeom>
              <a:avLst/>
              <a:gdLst/>
              <a:ahLst/>
              <a:cxnLst/>
              <a:rect l="l" t="t" r="r" b="b"/>
              <a:pathLst>
                <a:path w="554989" h="786764">
                  <a:moveTo>
                    <a:pt x="554735" y="393191"/>
                  </a:moveTo>
                  <a:lnTo>
                    <a:pt x="277367" y="0"/>
                  </a:lnTo>
                  <a:lnTo>
                    <a:pt x="277367" y="196595"/>
                  </a:lnTo>
                  <a:lnTo>
                    <a:pt x="0" y="196595"/>
                  </a:lnTo>
                  <a:lnTo>
                    <a:pt x="0" y="589787"/>
                  </a:lnTo>
                  <a:lnTo>
                    <a:pt x="277367" y="589787"/>
                  </a:lnTo>
                  <a:lnTo>
                    <a:pt x="277367" y="786383"/>
                  </a:lnTo>
                  <a:lnTo>
                    <a:pt x="554735" y="393191"/>
                  </a:lnTo>
                  <a:close/>
                </a:path>
              </a:pathLst>
            </a:custGeom>
            <a:solidFill>
              <a:srgbClr val="7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88769" y="5353811"/>
              <a:ext cx="554735" cy="7863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1295400" y="304800"/>
            <a:ext cx="4497610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Setting the Promotion</a:t>
            </a:r>
            <a:r>
              <a:rPr sz="3200" spc="-44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Mix</a:t>
            </a:r>
            <a:endParaRPr sz="3200"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5668846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Factors </a:t>
            </a:r>
            <a:r>
              <a:rPr sz="3200" dirty="0">
                <a:solidFill>
                  <a:srgbClr val="329965"/>
                </a:solidFill>
              </a:rPr>
              <a:t>in </a:t>
            </a:r>
            <a:r>
              <a:rPr sz="3200" spc="-4" dirty="0">
                <a:solidFill>
                  <a:srgbClr val="329965"/>
                </a:solidFill>
              </a:rPr>
              <a:t>Setting Promotion</a:t>
            </a:r>
            <a:r>
              <a:rPr sz="3200" spc="-5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Mix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1912353"/>
            <a:ext cx="4926031" cy="3829685"/>
          </a:xfrm>
          <a:prstGeom prst="rect">
            <a:avLst/>
          </a:prstGeom>
        </p:spPr>
        <p:txBody>
          <a:bodyPr vert="horz" wrap="square" lIns="0" tIns="91867" rIns="0" bIns="0" rtlCol="0">
            <a:spAutoFit/>
          </a:bodyPr>
          <a:lstStyle/>
          <a:p>
            <a:pPr marL="11135">
              <a:spcBef>
                <a:spcPts val="723"/>
              </a:spcBef>
            </a:pPr>
            <a:r>
              <a:rPr spc="2534" dirty="0">
                <a:solidFill>
                  <a:srgbClr val="FF0000"/>
                </a:solidFill>
                <a:latin typeface="Wingdings"/>
                <a:cs typeface="Wingdings"/>
              </a:rPr>
              <a:t></a:t>
            </a:r>
            <a:r>
              <a:rPr spc="3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FF0000"/>
                </a:solidFill>
                <a:latin typeface="Arial"/>
                <a:cs typeface="Arial"/>
              </a:rPr>
              <a:t>Buyer </a:t>
            </a:r>
            <a:r>
              <a:rPr sz="2500" spc="-9" dirty="0">
                <a:solidFill>
                  <a:srgbClr val="FF0000"/>
                </a:solidFill>
                <a:latin typeface="Arial"/>
                <a:cs typeface="Arial"/>
              </a:rPr>
              <a:t>State</a:t>
            </a:r>
            <a:endParaRPr sz="2500">
              <a:solidFill>
                <a:srgbClr val="FF0000"/>
              </a:solidFill>
              <a:latin typeface="Arial"/>
              <a:cs typeface="Arial"/>
            </a:endParaRPr>
          </a:p>
          <a:p>
            <a:pPr marL="663111" indent="-252216">
              <a:spcBef>
                <a:spcPts val="539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Arial"/>
                <a:cs typeface="Arial"/>
              </a:rPr>
              <a:t>Liking, Preferences, 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9" dirty="0">
                <a:latin typeface="Arial"/>
                <a:cs typeface="Arial"/>
              </a:rPr>
              <a:t>Conviction</a:t>
            </a:r>
            <a:endParaRPr sz="2200">
              <a:latin typeface="Arial"/>
              <a:cs typeface="Arial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Arial"/>
                <a:cs typeface="Arial"/>
              </a:rPr>
              <a:t>Purchase</a:t>
            </a:r>
            <a:endParaRPr sz="2200">
              <a:latin typeface="Arial"/>
              <a:cs typeface="Arial"/>
            </a:endParaRPr>
          </a:p>
          <a:p>
            <a:pPr marL="11135">
              <a:spcBef>
                <a:spcPts val="596"/>
              </a:spcBef>
            </a:pPr>
            <a:r>
              <a:rPr spc="2534" dirty="0">
                <a:solidFill>
                  <a:srgbClr val="FF0000"/>
                </a:solidFill>
                <a:latin typeface="Wingdings"/>
                <a:cs typeface="Wingdings"/>
              </a:rPr>
              <a:t></a:t>
            </a:r>
            <a:r>
              <a:rPr spc="3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FF0000"/>
                </a:solidFill>
                <a:latin typeface="Arial"/>
                <a:cs typeface="Arial"/>
              </a:rPr>
              <a:t>Product-Life-Cycle Stage</a:t>
            </a:r>
            <a:endParaRPr sz="2500">
              <a:solidFill>
                <a:srgbClr val="FF0000"/>
              </a:solidFill>
              <a:latin typeface="Arial"/>
              <a:cs typeface="Arial"/>
            </a:endParaRPr>
          </a:p>
          <a:p>
            <a:pPr marL="663111" indent="-252216">
              <a:spcBef>
                <a:spcPts val="539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Arial"/>
                <a:cs typeface="Arial"/>
              </a:rPr>
              <a:t>Introduction</a:t>
            </a:r>
            <a:endParaRPr sz="2200">
              <a:latin typeface="Arial"/>
              <a:cs typeface="Arial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Arial"/>
                <a:cs typeface="Arial"/>
              </a:rPr>
              <a:t>Growth</a:t>
            </a:r>
            <a:endParaRPr sz="2200">
              <a:latin typeface="Arial"/>
              <a:cs typeface="Arial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Arial"/>
                <a:cs typeface="Arial"/>
              </a:rPr>
              <a:t>Mature</a:t>
            </a:r>
            <a:endParaRPr sz="2200">
              <a:latin typeface="Arial"/>
              <a:cs typeface="Arial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Arial"/>
                <a:cs typeface="Arial"/>
              </a:rPr>
              <a:t>Decline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4347590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Advertising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931922"/>
            <a:ext cx="8072119" cy="2474019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987150" marR="4454">
              <a:lnSpc>
                <a:spcPct val="99900"/>
              </a:lnSpc>
              <a:spcBef>
                <a:spcPts val="92"/>
              </a:spcBef>
            </a:pPr>
            <a:r>
              <a:rPr sz="4000" spc="-4" dirty="0"/>
              <a:t>Advertising is </a:t>
            </a:r>
            <a:r>
              <a:rPr sz="4000" dirty="0"/>
              <a:t>Any </a:t>
            </a:r>
            <a:r>
              <a:rPr sz="4000" spc="-4" dirty="0"/>
              <a:t>Paid </a:t>
            </a:r>
            <a:r>
              <a:rPr sz="4000" dirty="0"/>
              <a:t>Form of  Nonpersonal </a:t>
            </a:r>
            <a:r>
              <a:rPr sz="4000" spc="-4" dirty="0"/>
              <a:t>Presentation </a:t>
            </a:r>
            <a:r>
              <a:rPr sz="4000" dirty="0"/>
              <a:t>and  Promotion of Ideas, Goods, or  </a:t>
            </a:r>
            <a:r>
              <a:rPr sz="4000" spc="-4" dirty="0"/>
              <a:t>Services </a:t>
            </a:r>
            <a:r>
              <a:rPr sz="4000" dirty="0"/>
              <a:t>by an Identified</a:t>
            </a:r>
            <a:r>
              <a:rPr sz="4000" spc="-44" dirty="0"/>
              <a:t> </a:t>
            </a:r>
            <a:r>
              <a:rPr sz="4000" dirty="0"/>
              <a:t>Sponsor.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35940" y="1931923"/>
            <a:ext cx="8072119" cy="2474019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987150" marR="4454" indent="39531">
              <a:lnSpc>
                <a:spcPct val="99900"/>
              </a:lnSpc>
              <a:spcBef>
                <a:spcPts val="92"/>
              </a:spcBef>
            </a:pPr>
            <a:r>
              <a:rPr sz="4000" spc="-4" dirty="0"/>
              <a:t>Its function is to </a:t>
            </a:r>
            <a:r>
              <a:rPr sz="4000" dirty="0"/>
              <a:t>inform consumers  about product </a:t>
            </a:r>
            <a:r>
              <a:rPr sz="4000" spc="-4" dirty="0"/>
              <a:t>differences, </a:t>
            </a:r>
            <a:r>
              <a:rPr sz="4000" dirty="0"/>
              <a:t>new  </a:t>
            </a:r>
            <a:r>
              <a:rPr sz="4000" spc="-4" dirty="0"/>
              <a:t>products </a:t>
            </a:r>
            <a:r>
              <a:rPr sz="4000" dirty="0"/>
              <a:t>and application  possibilities.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3509390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Advertising</a:t>
            </a:r>
            <a:endParaRPr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3128390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Advertising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94019" y="1969109"/>
            <a:ext cx="5482056" cy="3795776"/>
          </a:xfrm>
          <a:prstGeom prst="rect">
            <a:avLst/>
          </a:prstGeom>
        </p:spPr>
        <p:txBody>
          <a:bodyPr vert="horz" wrap="square" lIns="0" tIns="50666" rIns="0" bIns="0" rtlCol="0">
            <a:spAutoFit/>
          </a:bodyPr>
          <a:lstStyle/>
          <a:p>
            <a:pPr marL="11135" marR="31179" indent="40087">
              <a:lnSpc>
                <a:spcPct val="89800"/>
              </a:lnSpc>
              <a:spcBef>
                <a:spcPts val="399"/>
              </a:spcBef>
            </a:pPr>
            <a:r>
              <a:rPr sz="2500" dirty="0">
                <a:latin typeface="Verdana"/>
                <a:cs typeface="Verdana"/>
              </a:rPr>
              <a:t>It plays a role </a:t>
            </a:r>
            <a:r>
              <a:rPr sz="2500" spc="-4" dirty="0">
                <a:latin typeface="Verdana"/>
                <a:cs typeface="Verdana"/>
              </a:rPr>
              <a:t>in the competitive  </a:t>
            </a:r>
            <a:r>
              <a:rPr sz="2500" dirty="0">
                <a:latin typeface="Verdana"/>
                <a:cs typeface="Verdana"/>
              </a:rPr>
              <a:t>process by firstly bringing  </a:t>
            </a:r>
            <a:r>
              <a:rPr sz="2500" spc="-4" dirty="0">
                <a:latin typeface="Verdana"/>
                <a:cs typeface="Verdana"/>
              </a:rPr>
              <a:t>differences in </a:t>
            </a:r>
            <a:r>
              <a:rPr sz="2500" dirty="0">
                <a:latin typeface="Verdana"/>
                <a:cs typeface="Verdana"/>
              </a:rPr>
              <a:t>products or </a:t>
            </a:r>
            <a:r>
              <a:rPr sz="2500" spc="-4" dirty="0">
                <a:latin typeface="Verdana"/>
                <a:cs typeface="Verdana"/>
              </a:rPr>
              <a:t>services  to the attention </a:t>
            </a:r>
            <a:r>
              <a:rPr sz="2500" dirty="0">
                <a:latin typeface="Verdana"/>
                <a:cs typeface="Verdana"/>
              </a:rPr>
              <a:t>of </a:t>
            </a:r>
            <a:r>
              <a:rPr sz="2500" spc="-4" dirty="0">
                <a:latin typeface="Verdana"/>
                <a:cs typeface="Verdana"/>
              </a:rPr>
              <a:t>the</a:t>
            </a:r>
            <a:r>
              <a:rPr sz="2500" spc="-39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consumer.</a:t>
            </a:r>
            <a:endParaRPr sz="2500">
              <a:latin typeface="Verdana"/>
              <a:cs typeface="Verdana"/>
            </a:endParaRPr>
          </a:p>
          <a:p>
            <a:pPr marL="11135" marR="4454" indent="41201" algn="just">
              <a:lnSpc>
                <a:spcPts val="2736"/>
              </a:lnSpc>
              <a:spcBef>
                <a:spcPts val="662"/>
              </a:spcBef>
            </a:pPr>
            <a:r>
              <a:rPr sz="2500" spc="-4" dirty="0">
                <a:latin typeface="Verdana"/>
                <a:cs typeface="Verdana"/>
              </a:rPr>
              <a:t>Secondly, it </a:t>
            </a:r>
            <a:r>
              <a:rPr sz="2500" dirty="0">
                <a:latin typeface="Verdana"/>
                <a:cs typeface="Verdana"/>
              </a:rPr>
              <a:t>persuades consumers  </a:t>
            </a:r>
            <a:r>
              <a:rPr sz="2500" spc="-4" dirty="0">
                <a:latin typeface="Verdana"/>
                <a:cs typeface="Verdana"/>
              </a:rPr>
              <a:t>to prefer </a:t>
            </a:r>
            <a:r>
              <a:rPr sz="2500" dirty="0">
                <a:latin typeface="Verdana"/>
                <a:cs typeface="Verdana"/>
              </a:rPr>
              <a:t>on company’s product </a:t>
            </a:r>
            <a:r>
              <a:rPr sz="2500" spc="-4" dirty="0">
                <a:latin typeface="Verdana"/>
                <a:cs typeface="Verdana"/>
              </a:rPr>
              <a:t>to  those </a:t>
            </a:r>
            <a:r>
              <a:rPr sz="2500" dirty="0">
                <a:latin typeface="Verdana"/>
                <a:cs typeface="Verdana"/>
              </a:rPr>
              <a:t>of</a:t>
            </a:r>
            <a:r>
              <a:rPr sz="2500" spc="-9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another.</a:t>
            </a:r>
            <a:endParaRPr sz="2500">
              <a:latin typeface="Verdana"/>
              <a:cs typeface="Verdana"/>
            </a:endParaRPr>
          </a:p>
          <a:p>
            <a:pPr marL="11135" marR="672019" indent="40087" algn="just">
              <a:lnSpc>
                <a:spcPts val="2744"/>
              </a:lnSpc>
              <a:spcBef>
                <a:spcPts val="614"/>
              </a:spcBef>
            </a:pPr>
            <a:r>
              <a:rPr sz="2500" dirty="0">
                <a:latin typeface="Verdana"/>
                <a:cs typeface="Verdana"/>
              </a:rPr>
              <a:t>Thirdly, It </a:t>
            </a:r>
            <a:r>
              <a:rPr sz="2500" spc="-4" dirty="0">
                <a:latin typeface="Verdana"/>
                <a:cs typeface="Verdana"/>
              </a:rPr>
              <a:t>creates value </a:t>
            </a:r>
            <a:r>
              <a:rPr sz="2500" dirty="0">
                <a:latin typeface="Verdana"/>
                <a:cs typeface="Verdana"/>
              </a:rPr>
              <a:t>by its  </a:t>
            </a:r>
            <a:r>
              <a:rPr sz="2500" spc="-4" dirty="0">
                <a:latin typeface="Verdana"/>
                <a:cs typeface="Verdana"/>
              </a:rPr>
              <a:t>communication</a:t>
            </a:r>
            <a:r>
              <a:rPr sz="2500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strategy.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4844582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Main Advertising</a:t>
            </a:r>
            <a:r>
              <a:rPr sz="3200" spc="-39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Objectives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1" y="1922636"/>
            <a:ext cx="4053442" cy="1423089"/>
          </a:xfrm>
          <a:prstGeom prst="rect">
            <a:avLst/>
          </a:prstGeom>
        </p:spPr>
        <p:txBody>
          <a:bodyPr vert="horz" wrap="square" lIns="0" tIns="88526" rIns="0" bIns="0" rtlCol="0">
            <a:spAutoFit/>
          </a:bodyPr>
          <a:lstStyle/>
          <a:p>
            <a:pPr marL="11135">
              <a:spcBef>
                <a:spcPts val="69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73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Informative </a:t>
            </a:r>
            <a:r>
              <a:rPr sz="2500" spc="-246" dirty="0">
                <a:latin typeface="Verdana"/>
                <a:cs typeface="Verdana"/>
              </a:rPr>
              <a:t>Advertising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Persuasive </a:t>
            </a:r>
            <a:r>
              <a:rPr sz="2500" spc="-127" dirty="0">
                <a:latin typeface="Verdana"/>
                <a:cs typeface="Verdana"/>
              </a:rPr>
              <a:t>Advertising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20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Reminder Advertising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1064545"/>
            <a:ext cx="5085128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Characteristics </a:t>
            </a:r>
            <a:r>
              <a:rPr sz="3200" dirty="0"/>
              <a:t>of</a:t>
            </a:r>
            <a:r>
              <a:rPr sz="3200" spc="-31" dirty="0"/>
              <a:t> </a:t>
            </a:r>
            <a:r>
              <a:rPr sz="3200" spc="-4" dirty="0"/>
              <a:t>Advertising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1922636"/>
            <a:ext cx="6176390" cy="3090212"/>
          </a:xfrm>
          <a:prstGeom prst="rect">
            <a:avLst/>
          </a:prstGeom>
        </p:spPr>
        <p:txBody>
          <a:bodyPr vert="horz" wrap="square" lIns="0" tIns="88526" rIns="0" bIns="0" rtlCol="0">
            <a:spAutoFit/>
          </a:bodyPr>
          <a:lstStyle/>
          <a:p>
            <a:pPr marL="11135">
              <a:spcBef>
                <a:spcPts val="69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One </a:t>
            </a:r>
            <a:r>
              <a:rPr sz="2500" dirty="0">
                <a:latin typeface="Verdana"/>
                <a:cs typeface="Verdana"/>
              </a:rPr>
              <a:t>way </a:t>
            </a:r>
            <a:r>
              <a:rPr sz="2500" spc="-4" dirty="0">
                <a:latin typeface="Verdana"/>
                <a:cs typeface="Verdana"/>
              </a:rPr>
              <a:t>communication</a:t>
            </a:r>
            <a:endParaRPr sz="2500">
              <a:latin typeface="Verdana"/>
              <a:cs typeface="Verdana"/>
            </a:endParaRPr>
          </a:p>
          <a:p>
            <a:pPr marL="311233" marR="43985" indent="-300655">
              <a:lnSpc>
                <a:spcPct val="99800"/>
              </a:lnSpc>
              <a:spcBef>
                <a:spcPts val="614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2534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It </a:t>
            </a:r>
            <a:r>
              <a:rPr sz="2500" spc="-4" dirty="0">
                <a:latin typeface="Verdana"/>
                <a:cs typeface="Verdana"/>
              </a:rPr>
              <a:t>deals with </a:t>
            </a:r>
            <a:r>
              <a:rPr sz="2500" dirty="0">
                <a:latin typeface="Verdana"/>
                <a:cs typeface="Verdana"/>
              </a:rPr>
              <a:t>thousands of  consumers and </a:t>
            </a:r>
            <a:r>
              <a:rPr sz="2500" spc="-4" dirty="0">
                <a:latin typeface="Verdana"/>
                <a:cs typeface="Verdana"/>
              </a:rPr>
              <a:t>each </a:t>
            </a:r>
            <a:r>
              <a:rPr sz="2500" dirty="0">
                <a:latin typeface="Verdana"/>
                <a:cs typeface="Verdana"/>
              </a:rPr>
              <a:t>one </a:t>
            </a:r>
            <a:r>
              <a:rPr sz="2500" spc="-4" dirty="0">
                <a:latin typeface="Verdana"/>
                <a:cs typeface="Verdana"/>
              </a:rPr>
              <a:t>receives  the same</a:t>
            </a:r>
            <a:r>
              <a:rPr sz="2500" spc="-13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mesage.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14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298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Depends on symbols: brand </a:t>
            </a:r>
            <a:r>
              <a:rPr sz="2500" spc="-150" dirty="0">
                <a:latin typeface="Verdana"/>
                <a:cs typeface="Verdana"/>
              </a:rPr>
              <a:t>logos</a:t>
            </a:r>
            <a:endParaRPr sz="2500" spc="-15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64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Low-cost mass communication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Persuasive communication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7467600" cy="1143000"/>
          </a:xfrm>
          <a:prstGeom prst="rect">
            <a:avLst/>
          </a:prstGeom>
          <a:ln w="25907">
            <a:solidFill>
              <a:srgbClr val="FD853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3000" spc="-5" dirty="0">
                <a:solidFill>
                  <a:srgbClr val="006FC0"/>
                </a:solidFill>
              </a:rPr>
              <a:t>F</a:t>
            </a:r>
            <a:r>
              <a:rPr spc="-5" dirty="0">
                <a:solidFill>
                  <a:srgbClr val="006FC0"/>
                </a:solidFill>
              </a:rPr>
              <a:t>UNCTIONS </a:t>
            </a:r>
            <a:r>
              <a:rPr sz="3000" spc="-5" dirty="0">
                <a:solidFill>
                  <a:srgbClr val="006FC0"/>
                </a:solidFill>
              </a:rPr>
              <a:t>O</a:t>
            </a:r>
            <a:r>
              <a:rPr spc="-5" dirty="0">
                <a:solidFill>
                  <a:srgbClr val="006FC0"/>
                </a:solidFill>
              </a:rPr>
              <a:t>F </a:t>
            </a:r>
            <a:r>
              <a:rPr sz="3000" spc="-5" dirty="0">
                <a:solidFill>
                  <a:srgbClr val="006FC0"/>
                </a:solidFill>
              </a:rPr>
              <a:t>M</a:t>
            </a:r>
            <a:r>
              <a:rPr spc="-5" dirty="0">
                <a:solidFill>
                  <a:srgbClr val="006FC0"/>
                </a:solidFill>
              </a:rPr>
              <a:t>ARKETING</a:t>
            </a:r>
            <a:r>
              <a:rPr spc="540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S</a:t>
            </a:r>
            <a:r>
              <a:rPr spc="-5" dirty="0">
                <a:solidFill>
                  <a:srgbClr val="006FC0"/>
                </a:solidFill>
              </a:rPr>
              <a:t>EARCH</a:t>
            </a:r>
            <a:r>
              <a:rPr sz="3000" spc="-5" dirty="0">
                <a:solidFill>
                  <a:srgbClr val="006FC0"/>
                </a:solidFill>
              </a:rPr>
              <a:t>.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87753"/>
            <a:ext cx="7108825" cy="47999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982980" indent="-274320">
              <a:lnSpc>
                <a:spcPts val="2590"/>
              </a:lnSpc>
              <a:spcBef>
                <a:spcPts val="425"/>
              </a:spcBef>
              <a:buClr>
                <a:srgbClr val="FD8537"/>
              </a:buClr>
              <a:buSzPct val="62500"/>
              <a:buFont typeface="Wingdings"/>
              <a:buChar char=""/>
              <a:tabLst>
                <a:tab pos="442595" algn="l"/>
                <a:tab pos="443230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enables getting </a:t>
            </a:r>
            <a:r>
              <a:rPr sz="2400" dirty="0">
                <a:latin typeface="Georgia"/>
                <a:cs typeface="Georgia"/>
              </a:rPr>
              <a:t>information </a:t>
            </a:r>
            <a:r>
              <a:rPr sz="2400" spc="-5" dirty="0">
                <a:latin typeface="Georgia"/>
                <a:cs typeface="Georgia"/>
              </a:rPr>
              <a:t>for effective  decision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making.</a:t>
            </a:r>
            <a:endParaRPr sz="2400">
              <a:latin typeface="Georgia"/>
              <a:cs typeface="Georgia"/>
            </a:endParaRPr>
          </a:p>
          <a:p>
            <a:pPr marL="286385" marR="813435" indent="-274320">
              <a:lnSpc>
                <a:spcPts val="2590"/>
              </a:lnSpc>
              <a:spcBef>
                <a:spcPts val="61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helps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preserving historical </a:t>
            </a:r>
            <a:r>
              <a:rPr sz="2400" dirty="0">
                <a:latin typeface="Georgia"/>
                <a:cs typeface="Georgia"/>
              </a:rPr>
              <a:t>records and  marketing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knowledge.</a:t>
            </a:r>
            <a:endParaRPr sz="2400">
              <a:latin typeface="Georgia"/>
              <a:cs typeface="Georgia"/>
            </a:endParaRPr>
          </a:p>
          <a:p>
            <a:pPr marL="433070" indent="-421005">
              <a:lnSpc>
                <a:spcPct val="100000"/>
              </a:lnSpc>
              <a:spcBef>
                <a:spcPts val="27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433070" algn="l"/>
                <a:tab pos="433705" algn="l"/>
              </a:tabLst>
            </a:pPr>
            <a:r>
              <a:rPr sz="2400" spc="-5" dirty="0">
                <a:latin typeface="Georgia"/>
                <a:cs typeface="Georgia"/>
              </a:rPr>
              <a:t>Managing </a:t>
            </a:r>
            <a:r>
              <a:rPr sz="2400" dirty="0">
                <a:latin typeface="Georgia"/>
                <a:cs typeface="Georgia"/>
              </a:rPr>
              <a:t>research </a:t>
            </a:r>
            <a:r>
              <a:rPr sz="2400" spc="-5" dirty="0">
                <a:latin typeface="Georgia"/>
                <a:cs typeface="Georgia"/>
              </a:rPr>
              <a:t>process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totality.</a:t>
            </a:r>
            <a:endParaRPr sz="2400">
              <a:latin typeface="Georgia"/>
              <a:cs typeface="Georgia"/>
            </a:endParaRPr>
          </a:p>
          <a:p>
            <a:pPr marL="433070" indent="-421005">
              <a:lnSpc>
                <a:spcPts val="2735"/>
              </a:lnSpc>
              <a:spcBef>
                <a:spcPts val="31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433070" algn="l"/>
                <a:tab pos="433705" algn="l"/>
              </a:tabLst>
            </a:pPr>
            <a:r>
              <a:rPr sz="2400" dirty="0">
                <a:latin typeface="Georgia"/>
                <a:cs typeface="Georgia"/>
              </a:rPr>
              <a:t>Becoming </a:t>
            </a:r>
            <a:r>
              <a:rPr sz="2400" spc="-5" dirty="0">
                <a:latin typeface="Georgia"/>
                <a:cs typeface="Georgia"/>
              </a:rPr>
              <a:t>light bearer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terms of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market</a:t>
            </a:r>
            <a:endParaRPr sz="2400">
              <a:latin typeface="Georgia"/>
              <a:cs typeface="Georgia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Georgia"/>
                <a:cs typeface="Georgia"/>
              </a:rPr>
              <a:t>expenditure.</a:t>
            </a:r>
            <a:endParaRPr sz="2400">
              <a:latin typeface="Georgia"/>
              <a:cs typeface="Georgia"/>
            </a:endParaRPr>
          </a:p>
          <a:p>
            <a:pPr marL="286385" marR="393700" indent="-274320">
              <a:lnSpc>
                <a:spcPts val="2590"/>
              </a:lnSpc>
              <a:spcBef>
                <a:spcPts val="64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506095" algn="l"/>
                <a:tab pos="507365" algn="l"/>
              </a:tabLst>
            </a:pPr>
            <a:r>
              <a:rPr dirty="0"/>
              <a:t>	</a:t>
            </a:r>
            <a:r>
              <a:rPr sz="2400" spc="-5" dirty="0">
                <a:latin typeface="Georgia"/>
                <a:cs typeface="Georgia"/>
              </a:rPr>
              <a:t>Making </a:t>
            </a:r>
            <a:r>
              <a:rPr sz="2400" dirty="0">
                <a:latin typeface="Georgia"/>
                <a:cs typeface="Georgia"/>
              </a:rPr>
              <a:t>market intelligence available </a:t>
            </a:r>
            <a:r>
              <a:rPr sz="2400" spc="-5" dirty="0">
                <a:latin typeface="Georgia"/>
                <a:cs typeface="Georgia"/>
              </a:rPr>
              <a:t>to </a:t>
            </a:r>
            <a:r>
              <a:rPr sz="2400" dirty="0">
                <a:latin typeface="Georgia"/>
                <a:cs typeface="Georgia"/>
              </a:rPr>
              <a:t>all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the  </a:t>
            </a:r>
            <a:r>
              <a:rPr sz="2400" spc="-5" dirty="0">
                <a:latin typeface="Georgia"/>
                <a:cs typeface="Georgia"/>
              </a:rPr>
              <a:t>departments </a:t>
            </a:r>
            <a:r>
              <a:rPr sz="2400" dirty="0">
                <a:latin typeface="Georgia"/>
                <a:cs typeface="Georgia"/>
              </a:rPr>
              <a:t>as a </a:t>
            </a:r>
            <a:r>
              <a:rPr sz="2400" spc="-5" dirty="0">
                <a:latin typeface="Georgia"/>
                <a:cs typeface="Georgia"/>
              </a:rPr>
              <a:t>central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resources.</a:t>
            </a:r>
            <a:endParaRPr sz="2400">
              <a:latin typeface="Georgia"/>
              <a:cs typeface="Georgia"/>
            </a:endParaRPr>
          </a:p>
          <a:p>
            <a:pPr marL="506730" indent="-494665">
              <a:lnSpc>
                <a:spcPts val="2740"/>
              </a:lnSpc>
              <a:spcBef>
                <a:spcPts val="28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506095" algn="l"/>
                <a:tab pos="507365" algn="l"/>
              </a:tabLst>
            </a:pPr>
            <a:r>
              <a:rPr sz="2400" spc="-5" dirty="0">
                <a:latin typeface="Georgia"/>
                <a:cs typeface="Georgia"/>
              </a:rPr>
              <a:t>Ensuring </a:t>
            </a:r>
            <a:r>
              <a:rPr sz="2400" dirty="0">
                <a:latin typeface="Georgia"/>
                <a:cs typeface="Georgia"/>
              </a:rPr>
              <a:t>research </a:t>
            </a:r>
            <a:r>
              <a:rPr sz="2400" spc="-5" dirty="0">
                <a:latin typeface="Georgia"/>
                <a:cs typeface="Georgia"/>
              </a:rPr>
              <a:t>design to be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line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with</a:t>
            </a:r>
            <a:endParaRPr sz="2400">
              <a:latin typeface="Georgia"/>
              <a:cs typeface="Georgia"/>
            </a:endParaRPr>
          </a:p>
          <a:p>
            <a:pPr marL="286385">
              <a:lnSpc>
                <a:spcPts val="2740"/>
              </a:lnSpc>
            </a:pPr>
            <a:r>
              <a:rPr sz="2400" dirty="0">
                <a:latin typeface="Georgia"/>
                <a:cs typeface="Georgia"/>
              </a:rPr>
              <a:t>research</a:t>
            </a:r>
            <a:r>
              <a:rPr sz="2400" spc="-5" dirty="0">
                <a:latin typeface="Georgia"/>
                <a:cs typeface="Georgia"/>
              </a:rPr>
              <a:t> objectives.</a:t>
            </a:r>
            <a:endParaRPr sz="2400">
              <a:latin typeface="Georgia"/>
              <a:cs typeface="Georgia"/>
            </a:endParaRPr>
          </a:p>
          <a:p>
            <a:pPr marL="286385" marR="5080" indent="-274320">
              <a:lnSpc>
                <a:spcPts val="2590"/>
              </a:lnSpc>
              <a:spcBef>
                <a:spcPts val="63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400" spc="-5" dirty="0">
                <a:latin typeface="Georgia"/>
                <a:cs typeface="Georgia"/>
              </a:rPr>
              <a:t>Integrating </a:t>
            </a:r>
            <a:r>
              <a:rPr sz="2400" dirty="0">
                <a:latin typeface="Georgia"/>
                <a:cs typeface="Georgia"/>
              </a:rPr>
              <a:t>research </a:t>
            </a:r>
            <a:r>
              <a:rPr sz="2400" spc="-5" dirty="0">
                <a:latin typeface="Georgia"/>
                <a:cs typeface="Georgia"/>
              </a:rPr>
              <a:t>activities, so that </a:t>
            </a:r>
            <a:r>
              <a:rPr sz="2400" dirty="0">
                <a:latin typeface="Georgia"/>
                <a:cs typeface="Georgia"/>
              </a:rPr>
              <a:t>all </a:t>
            </a:r>
            <a:r>
              <a:rPr sz="2400" spc="-5" dirty="0">
                <a:latin typeface="Georgia"/>
                <a:cs typeface="Georgia"/>
              </a:rPr>
              <a:t>the  departments can </a:t>
            </a:r>
            <a:r>
              <a:rPr sz="2400" dirty="0">
                <a:latin typeface="Georgia"/>
                <a:cs typeface="Georgia"/>
              </a:rPr>
              <a:t>avail </a:t>
            </a:r>
            <a:r>
              <a:rPr sz="2400" spc="-5" dirty="0">
                <a:latin typeface="Georgia"/>
                <a:cs typeface="Georgia"/>
              </a:rPr>
              <a:t>crucial </a:t>
            </a:r>
            <a:r>
              <a:rPr sz="2400" dirty="0">
                <a:latin typeface="Georgia"/>
                <a:cs typeface="Georgia"/>
              </a:rPr>
              <a:t>relevant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information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3129267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Advertising</a:t>
            </a:r>
            <a:r>
              <a:rPr sz="3200" spc="-48" dirty="0"/>
              <a:t> </a:t>
            </a:r>
            <a:r>
              <a:rPr sz="3200" spc="-4" dirty="0"/>
              <a:t>media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1" y="1922637"/>
            <a:ext cx="2230072" cy="2846556"/>
          </a:xfrm>
          <a:prstGeom prst="rect">
            <a:avLst/>
          </a:prstGeom>
        </p:spPr>
        <p:txBody>
          <a:bodyPr vert="horz" wrap="square" lIns="0" tIns="88526" rIns="0" bIns="0" rtlCol="0">
            <a:spAutoFit/>
          </a:bodyPr>
          <a:lstStyle/>
          <a:p>
            <a:pPr marL="11135">
              <a:spcBef>
                <a:spcPts val="69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29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272" dirty="0">
                <a:latin typeface="Verdana"/>
                <a:cs typeface="Verdana"/>
              </a:rPr>
              <a:t>Newspapers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42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61" dirty="0">
                <a:latin typeface="Verdana"/>
                <a:cs typeface="Verdana"/>
              </a:rPr>
              <a:t>Magazines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07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Television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298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Direct </a:t>
            </a:r>
            <a:r>
              <a:rPr sz="2500" spc="-272" dirty="0">
                <a:latin typeface="Verdana"/>
                <a:cs typeface="Verdana"/>
              </a:rPr>
              <a:t>mail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1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Radio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Etc…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46369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Personal</a:t>
            </a:r>
            <a:r>
              <a:rPr sz="3200" spc="-5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Selling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2002304"/>
            <a:ext cx="4802229" cy="3258849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11233" marR="4454" indent="-300655">
              <a:lnSpc>
                <a:spcPct val="99900"/>
              </a:lnSpc>
              <a:spcBef>
                <a:spcPts val="92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86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Involves Two-Way, </a:t>
            </a:r>
            <a:r>
              <a:rPr sz="2500" spc="-346" dirty="0">
                <a:latin typeface="Verdana"/>
                <a:cs typeface="Verdana"/>
              </a:rPr>
              <a:t>Personal  </a:t>
            </a:r>
            <a:r>
              <a:rPr sz="2500" spc="-4" dirty="0">
                <a:latin typeface="Verdana"/>
                <a:cs typeface="Verdana"/>
              </a:rPr>
              <a:t>Communication Between  Salespeople </a:t>
            </a:r>
            <a:r>
              <a:rPr sz="2500" dirty="0">
                <a:latin typeface="Verdana"/>
                <a:cs typeface="Verdana"/>
              </a:rPr>
              <a:t>and Individual  </a:t>
            </a:r>
            <a:r>
              <a:rPr sz="2500" spc="-4" dirty="0">
                <a:latin typeface="Verdana"/>
                <a:cs typeface="Verdana"/>
              </a:rPr>
              <a:t>Customers:</a:t>
            </a:r>
            <a:endParaRPr sz="2500">
              <a:latin typeface="Verdana"/>
              <a:cs typeface="Verdana"/>
            </a:endParaRPr>
          </a:p>
          <a:p>
            <a:pPr marL="663111" indent="-252216">
              <a:spcBef>
                <a:spcPts val="530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9" dirty="0">
                <a:latin typeface="Verdana"/>
                <a:cs typeface="Verdana"/>
              </a:rPr>
              <a:t>face </a:t>
            </a:r>
            <a:r>
              <a:rPr sz="2200" spc="-4" dirty="0">
                <a:latin typeface="Verdana"/>
                <a:cs typeface="Verdana"/>
              </a:rPr>
              <a:t>to</a:t>
            </a:r>
            <a:r>
              <a:rPr sz="2200" spc="-9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face,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by</a:t>
            </a:r>
            <a:r>
              <a:rPr sz="2200" spc="-9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telephone,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through video</a:t>
            </a:r>
            <a:r>
              <a:rPr sz="2200" spc="-18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conferencing,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or by other</a:t>
            </a:r>
            <a:r>
              <a:rPr sz="2200" spc="-13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means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4499990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Personal</a:t>
            </a:r>
            <a:r>
              <a:rPr sz="3200" spc="-5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Selling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931923"/>
            <a:ext cx="8072119" cy="3090134"/>
          </a:xfrm>
          <a:prstGeom prst="rect">
            <a:avLst/>
          </a:prstGeom>
        </p:spPr>
        <p:txBody>
          <a:bodyPr vert="horz" wrap="square" lIns="0" tIns="12249" rIns="0" bIns="0" rtlCol="0">
            <a:spAutoFit/>
          </a:bodyPr>
          <a:lstStyle/>
          <a:p>
            <a:pPr marL="987150" marR="4454" indent="41201">
              <a:lnSpc>
                <a:spcPct val="99800"/>
              </a:lnSpc>
              <a:spcBef>
                <a:spcPts val="96"/>
              </a:spcBef>
            </a:pPr>
            <a:r>
              <a:rPr sz="4000" dirty="0"/>
              <a:t>A personalized form of  </a:t>
            </a:r>
            <a:r>
              <a:rPr sz="4000" spc="-4" dirty="0"/>
              <a:t>communication in </a:t>
            </a:r>
            <a:r>
              <a:rPr sz="4000" dirty="0"/>
              <a:t>which a seller  </a:t>
            </a:r>
            <a:r>
              <a:rPr sz="4000" spc="-4" dirty="0"/>
              <a:t>presents the features </a:t>
            </a:r>
            <a:r>
              <a:rPr sz="4000" dirty="0"/>
              <a:t>and </a:t>
            </a:r>
            <a:r>
              <a:rPr sz="4000" spc="-4" dirty="0"/>
              <a:t>benefits  </a:t>
            </a:r>
            <a:r>
              <a:rPr sz="4000" dirty="0"/>
              <a:t>of a product </a:t>
            </a:r>
            <a:r>
              <a:rPr sz="4000" spc="-4" dirty="0"/>
              <a:t>to </a:t>
            </a:r>
            <a:r>
              <a:rPr sz="4000" dirty="0"/>
              <a:t>a buyer for </a:t>
            </a:r>
            <a:r>
              <a:rPr sz="4000" spc="-4" dirty="0"/>
              <a:t>the  </a:t>
            </a:r>
            <a:r>
              <a:rPr sz="4000" dirty="0"/>
              <a:t>purpose of making a</a:t>
            </a:r>
            <a:r>
              <a:rPr sz="4000" spc="-18" dirty="0"/>
              <a:t> </a:t>
            </a:r>
            <a:r>
              <a:rPr sz="4000" dirty="0"/>
              <a:t>sale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4423790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Personal</a:t>
            </a:r>
            <a:r>
              <a:rPr sz="3200" spc="-5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Selling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1920878"/>
            <a:ext cx="5777986" cy="3543304"/>
          </a:xfrm>
          <a:prstGeom prst="rect">
            <a:avLst/>
          </a:prstGeom>
        </p:spPr>
        <p:txBody>
          <a:bodyPr vert="horz" wrap="square" lIns="0" tIns="90196" rIns="0" bIns="0" rtlCol="0">
            <a:spAutoFit/>
          </a:bodyPr>
          <a:lstStyle/>
          <a:p>
            <a:pPr marL="11135">
              <a:spcBef>
                <a:spcPts val="710"/>
              </a:spcBef>
            </a:pPr>
            <a:r>
              <a:rPr sz="2500" spc="-4" dirty="0">
                <a:latin typeface="Verdana"/>
                <a:cs typeface="Verdana"/>
              </a:rPr>
              <a:t>Roles:</a:t>
            </a:r>
            <a:endParaRPr sz="2500">
              <a:latin typeface="Verdana"/>
              <a:cs typeface="Verdana"/>
            </a:endParaRPr>
          </a:p>
          <a:p>
            <a:pPr marL="663111" indent="-252216">
              <a:spcBef>
                <a:spcPts val="530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Increase marketing intelligence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Locating and maintaining</a:t>
            </a:r>
            <a:r>
              <a:rPr sz="2200" spc="18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customers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Generating sales at point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18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purchase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Relationship</a:t>
            </a:r>
            <a:r>
              <a:rPr sz="2200" spc="4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marketing</a:t>
            </a:r>
            <a:endParaRPr sz="2200">
              <a:latin typeface="Verdana"/>
              <a:cs typeface="Verdana"/>
            </a:endParaRPr>
          </a:p>
          <a:p>
            <a:pPr marL="663111" marR="800075" indent="-251659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Provide detailed </a:t>
            </a:r>
            <a:r>
              <a:rPr sz="2200" dirty="0">
                <a:latin typeface="Verdana"/>
                <a:cs typeface="Verdana"/>
              </a:rPr>
              <a:t>and </a:t>
            </a:r>
            <a:r>
              <a:rPr sz="2200" spc="-4" dirty="0">
                <a:latin typeface="Verdana"/>
                <a:cs typeface="Verdana"/>
              </a:rPr>
              <a:t>up-to-date  information to the travel</a:t>
            </a:r>
            <a:r>
              <a:rPr sz="2200" spc="-13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trade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46369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Personal</a:t>
            </a:r>
            <a:r>
              <a:rPr sz="3200" spc="-5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Selling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1920878"/>
            <a:ext cx="5870295" cy="2463521"/>
          </a:xfrm>
          <a:prstGeom prst="rect">
            <a:avLst/>
          </a:prstGeom>
        </p:spPr>
        <p:txBody>
          <a:bodyPr vert="horz" wrap="square" lIns="0" tIns="90196" rIns="0" bIns="0" rtlCol="0">
            <a:spAutoFit/>
          </a:bodyPr>
          <a:lstStyle/>
          <a:p>
            <a:pPr marL="11135">
              <a:spcBef>
                <a:spcPts val="710"/>
              </a:spcBef>
            </a:pPr>
            <a:r>
              <a:rPr sz="2500" spc="-4" dirty="0">
                <a:latin typeface="Verdana"/>
                <a:cs typeface="Verdana"/>
              </a:rPr>
              <a:t>Objectives</a:t>
            </a:r>
            <a:endParaRPr sz="2500">
              <a:latin typeface="Verdana"/>
              <a:cs typeface="Verdana"/>
            </a:endParaRPr>
          </a:p>
          <a:p>
            <a:pPr marL="663111" indent="-252216">
              <a:spcBef>
                <a:spcPts val="530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Sales</a:t>
            </a:r>
            <a:r>
              <a:rPr sz="2200" spc="-13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volume</a:t>
            </a:r>
            <a:endParaRPr sz="2200">
              <a:latin typeface="Verdana"/>
              <a:cs typeface="Verdana"/>
            </a:endParaRPr>
          </a:p>
          <a:p>
            <a:pPr marL="663111" marR="4454" indent="-251659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Cross-selling, Up-selling, </a:t>
            </a:r>
            <a:r>
              <a:rPr sz="2200" spc="4" dirty="0">
                <a:latin typeface="Verdana"/>
                <a:cs typeface="Verdana"/>
              </a:rPr>
              <a:t>and </a:t>
            </a:r>
            <a:r>
              <a:rPr sz="2200" spc="-4" dirty="0">
                <a:latin typeface="Verdana"/>
                <a:cs typeface="Verdana"/>
              </a:rPr>
              <a:t>Second-  chance</a:t>
            </a:r>
            <a:r>
              <a:rPr sz="2200" spc="-9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selling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Marketing share</a:t>
            </a:r>
            <a:endParaRPr sz="2200">
              <a:latin typeface="Verdana"/>
              <a:cs typeface="Verdana"/>
            </a:endParaRPr>
          </a:p>
          <a:p>
            <a:pPr marL="663111" indent="-252216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663667" algn="l"/>
              </a:tabLst>
            </a:pPr>
            <a:r>
              <a:rPr sz="2200" spc="-4" dirty="0">
                <a:latin typeface="Verdana"/>
                <a:cs typeface="Verdana"/>
              </a:rPr>
              <a:t>Product-specific</a:t>
            </a:r>
            <a:r>
              <a:rPr sz="2200" spc="-13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objectives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46369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Personal</a:t>
            </a:r>
            <a:r>
              <a:rPr sz="3200" spc="-5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Selling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1" y="1956662"/>
            <a:ext cx="5959347" cy="3515793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  <a:tabLst>
                <a:tab pos="311233" algn="l"/>
              </a:tabLst>
            </a:pPr>
            <a:r>
              <a:rPr sz="1300" spc="189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300" spc="1894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i="1" spc="-4" dirty="0">
                <a:solidFill>
                  <a:srgbClr val="FF0000"/>
                </a:solidFill>
                <a:latin typeface="Verdana"/>
                <a:cs typeface="Verdana"/>
              </a:rPr>
              <a:t>Cross-selling</a:t>
            </a:r>
            <a:endParaRPr>
              <a:solidFill>
                <a:srgbClr val="FF0000"/>
              </a:solidFill>
              <a:latin typeface="Verdana"/>
              <a:cs typeface="Verdana"/>
            </a:endParaRPr>
          </a:p>
          <a:p>
            <a:pPr>
              <a:spcBef>
                <a:spcPts val="9"/>
              </a:spcBef>
            </a:pPr>
            <a:endParaRPr sz="1700">
              <a:latin typeface="Verdana"/>
              <a:cs typeface="Verdana"/>
            </a:endParaRPr>
          </a:p>
          <a:p>
            <a:pPr marL="663111" marR="316244" indent="-251659" algn="just">
              <a:lnSpc>
                <a:spcPts val="1596"/>
              </a:lnSpc>
              <a:spcBef>
                <a:spcPts val="4"/>
              </a:spcBef>
              <a:buClr>
                <a:srgbClr val="99CCCC"/>
              </a:buClr>
              <a:buSzPct val="68421"/>
              <a:buFont typeface="Wingdings"/>
              <a:buChar char=""/>
              <a:tabLst>
                <a:tab pos="663667" algn="l"/>
              </a:tabLst>
            </a:pPr>
            <a:r>
              <a:rPr sz="1700" spc="-4" dirty="0">
                <a:latin typeface="Verdana"/>
                <a:cs typeface="Verdana"/>
              </a:rPr>
              <a:t>offering a customer </a:t>
            </a:r>
            <a:r>
              <a:rPr sz="1700" dirty="0">
                <a:latin typeface="Verdana"/>
                <a:cs typeface="Verdana"/>
              </a:rPr>
              <a:t>the </a:t>
            </a:r>
            <a:r>
              <a:rPr sz="1700" spc="-4" dirty="0">
                <a:latin typeface="Verdana"/>
                <a:cs typeface="Verdana"/>
              </a:rPr>
              <a:t>opportunity </a:t>
            </a:r>
            <a:r>
              <a:rPr sz="1700" dirty="0">
                <a:latin typeface="Verdana"/>
                <a:cs typeface="Verdana"/>
              </a:rPr>
              <a:t>to </a:t>
            </a:r>
            <a:r>
              <a:rPr sz="1700" spc="-9" dirty="0">
                <a:latin typeface="Verdana"/>
                <a:cs typeface="Verdana"/>
              </a:rPr>
              <a:t>purchase  </a:t>
            </a:r>
            <a:r>
              <a:rPr sz="1700" dirty="0">
                <a:latin typeface="Verdana"/>
                <a:cs typeface="Verdana"/>
              </a:rPr>
              <a:t>allied </a:t>
            </a:r>
            <a:r>
              <a:rPr sz="1700" spc="-4" dirty="0">
                <a:latin typeface="Verdana"/>
                <a:cs typeface="Verdana"/>
              </a:rPr>
              <a:t>products that </a:t>
            </a:r>
            <a:r>
              <a:rPr sz="1700" spc="-9" dirty="0">
                <a:latin typeface="Verdana"/>
                <a:cs typeface="Verdana"/>
              </a:rPr>
              <a:t>go </a:t>
            </a:r>
            <a:r>
              <a:rPr sz="1700" dirty="0">
                <a:latin typeface="Verdana"/>
                <a:cs typeface="Verdana"/>
              </a:rPr>
              <a:t>beyond </a:t>
            </a:r>
            <a:r>
              <a:rPr sz="1700" spc="-4" dirty="0">
                <a:latin typeface="Verdana"/>
                <a:cs typeface="Verdana"/>
              </a:rPr>
              <a:t>the obvious </a:t>
            </a:r>
            <a:r>
              <a:rPr sz="1700" spc="-9" dirty="0">
                <a:latin typeface="Verdana"/>
                <a:cs typeface="Verdana"/>
              </a:rPr>
              <a:t>core  </a:t>
            </a:r>
            <a:r>
              <a:rPr sz="1700" spc="-4" dirty="0">
                <a:latin typeface="Verdana"/>
                <a:cs typeface="Verdana"/>
              </a:rPr>
              <a:t>products</a:t>
            </a:r>
            <a:endParaRPr sz="1700">
              <a:latin typeface="Verdana"/>
              <a:cs typeface="Verdana"/>
            </a:endParaRPr>
          </a:p>
          <a:p>
            <a:pPr marL="11135">
              <a:spcBef>
                <a:spcPts val="1697"/>
              </a:spcBef>
              <a:tabLst>
                <a:tab pos="311233" algn="l"/>
              </a:tabLst>
            </a:pPr>
            <a:r>
              <a:rPr sz="1300" spc="189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300" spc="1894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i="1" spc="-4" dirty="0">
                <a:solidFill>
                  <a:srgbClr val="FF0000"/>
                </a:solidFill>
                <a:latin typeface="Verdana"/>
                <a:cs typeface="Verdana"/>
              </a:rPr>
              <a:t>Up-selling</a:t>
            </a:r>
            <a:endParaRPr>
              <a:solidFill>
                <a:srgbClr val="FF0000"/>
              </a:solidFill>
              <a:latin typeface="Verdana"/>
              <a:cs typeface="Verdana"/>
            </a:endParaRPr>
          </a:p>
          <a:p>
            <a:pPr>
              <a:spcBef>
                <a:spcPts val="22"/>
              </a:spcBef>
            </a:pPr>
            <a:endParaRPr sz="1700">
              <a:latin typeface="Verdana"/>
              <a:cs typeface="Verdana"/>
            </a:endParaRPr>
          </a:p>
          <a:p>
            <a:pPr marL="663111" marR="657543" indent="-251659">
              <a:lnSpc>
                <a:spcPct val="80000"/>
              </a:lnSpc>
              <a:buClr>
                <a:srgbClr val="99CCCC"/>
              </a:buClr>
              <a:buSzPct val="68421"/>
              <a:buFont typeface="Wingdings"/>
              <a:buChar char=""/>
              <a:tabLst>
                <a:tab pos="663111" algn="l"/>
                <a:tab pos="663667" algn="l"/>
              </a:tabLst>
            </a:pPr>
            <a:r>
              <a:rPr sz="1700" spc="-4" dirty="0">
                <a:latin typeface="Verdana"/>
                <a:cs typeface="Verdana"/>
              </a:rPr>
              <a:t>upgrading price and </a:t>
            </a:r>
            <a:r>
              <a:rPr sz="1700" spc="-9" dirty="0">
                <a:latin typeface="Verdana"/>
                <a:cs typeface="Verdana"/>
              </a:rPr>
              <a:t>profit </a:t>
            </a:r>
            <a:r>
              <a:rPr sz="1700" spc="-4" dirty="0">
                <a:latin typeface="Verdana"/>
                <a:cs typeface="Verdana"/>
              </a:rPr>
              <a:t>margins </a:t>
            </a:r>
            <a:r>
              <a:rPr sz="1700" dirty="0">
                <a:latin typeface="Verdana"/>
                <a:cs typeface="Verdana"/>
              </a:rPr>
              <a:t>by </a:t>
            </a:r>
            <a:r>
              <a:rPr sz="1700" spc="-4" dirty="0">
                <a:latin typeface="Verdana"/>
                <a:cs typeface="Verdana"/>
              </a:rPr>
              <a:t>selling  higher-priced products</a:t>
            </a:r>
            <a:endParaRPr sz="1700">
              <a:latin typeface="Verdana"/>
              <a:cs typeface="Verdana"/>
            </a:endParaRPr>
          </a:p>
          <a:p>
            <a:pPr marL="11135">
              <a:spcBef>
                <a:spcPts val="1675"/>
              </a:spcBef>
              <a:tabLst>
                <a:tab pos="311233" algn="l"/>
              </a:tabLst>
            </a:pPr>
            <a:r>
              <a:rPr sz="1300" spc="189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300" spc="1894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i="1" spc="-4" dirty="0">
                <a:solidFill>
                  <a:srgbClr val="FF0000"/>
                </a:solidFill>
                <a:latin typeface="Verdana"/>
                <a:cs typeface="Verdana"/>
              </a:rPr>
              <a:t>Second-chance</a:t>
            </a:r>
            <a:r>
              <a:rPr i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i="1" spc="-4" dirty="0">
                <a:solidFill>
                  <a:srgbClr val="FF0000"/>
                </a:solidFill>
                <a:latin typeface="Verdana"/>
                <a:cs typeface="Verdana"/>
              </a:rPr>
              <a:t>selling</a:t>
            </a:r>
            <a:endParaRPr>
              <a:solidFill>
                <a:srgbClr val="FF0000"/>
              </a:solidFill>
              <a:latin typeface="Verdana"/>
              <a:cs typeface="Verdana"/>
            </a:endParaRPr>
          </a:p>
          <a:p>
            <a:pPr>
              <a:spcBef>
                <a:spcPts val="22"/>
              </a:spcBef>
            </a:pPr>
            <a:endParaRPr sz="1700">
              <a:latin typeface="Verdana"/>
              <a:cs typeface="Verdana"/>
            </a:endParaRPr>
          </a:p>
          <a:p>
            <a:pPr marL="663111" marR="4454" indent="-251659">
              <a:lnSpc>
                <a:spcPct val="80000"/>
              </a:lnSpc>
              <a:spcBef>
                <a:spcPts val="4"/>
              </a:spcBef>
              <a:buClr>
                <a:srgbClr val="99CCCC"/>
              </a:buClr>
              <a:buSzPct val="68421"/>
              <a:buFont typeface="Wingdings"/>
              <a:buChar char=""/>
              <a:tabLst>
                <a:tab pos="663111" algn="l"/>
                <a:tab pos="663667" algn="l"/>
              </a:tabLst>
            </a:pPr>
            <a:r>
              <a:rPr sz="1700" spc="-4" dirty="0">
                <a:latin typeface="Verdana"/>
                <a:cs typeface="Verdana"/>
              </a:rPr>
              <a:t>trying to sell additional services to a customer </a:t>
            </a:r>
            <a:r>
              <a:rPr sz="1700" spc="-9" dirty="0">
                <a:latin typeface="Verdana"/>
                <a:cs typeface="Verdana"/>
              </a:rPr>
              <a:t>who  </a:t>
            </a:r>
            <a:r>
              <a:rPr sz="1700" spc="-4" dirty="0">
                <a:latin typeface="Verdana"/>
                <a:cs typeface="Verdana"/>
              </a:rPr>
              <a:t>has </a:t>
            </a:r>
            <a:r>
              <a:rPr sz="1700" spc="-9" dirty="0">
                <a:latin typeface="Verdana"/>
                <a:cs typeface="Verdana"/>
              </a:rPr>
              <a:t>already </a:t>
            </a:r>
            <a:r>
              <a:rPr sz="1700" spc="-4" dirty="0">
                <a:latin typeface="Verdana"/>
                <a:cs typeface="Verdana"/>
              </a:rPr>
              <a:t>booked</a:t>
            </a:r>
            <a:r>
              <a:rPr sz="1700" spc="13" dirty="0">
                <a:latin typeface="Verdana"/>
                <a:cs typeface="Verdana"/>
              </a:rPr>
              <a:t> </a:t>
            </a:r>
            <a:r>
              <a:rPr sz="1700" spc="-4" dirty="0">
                <a:latin typeface="Verdana"/>
                <a:cs typeface="Verdana"/>
              </a:rPr>
              <a:t>services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1122637"/>
            <a:ext cx="5868124" cy="38057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pc="-4" dirty="0">
                <a:solidFill>
                  <a:srgbClr val="329965"/>
                </a:solidFill>
              </a:rPr>
              <a:t>Personal Selling: </a:t>
            </a:r>
            <a:r>
              <a:rPr b="1" spc="-4" dirty="0">
                <a:solidFill>
                  <a:srgbClr val="000000"/>
                </a:solidFill>
              </a:rPr>
              <a:t>Sales</a:t>
            </a:r>
            <a:r>
              <a:rPr b="1" spc="-66" dirty="0">
                <a:solidFill>
                  <a:srgbClr val="000000"/>
                </a:solidFill>
              </a:rPr>
              <a:t> </a:t>
            </a:r>
            <a:r>
              <a:rPr b="1" spc="-4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1" y="2002305"/>
            <a:ext cx="5933283" cy="3290189"/>
          </a:xfrm>
          <a:prstGeom prst="rect">
            <a:avLst/>
          </a:prstGeom>
        </p:spPr>
        <p:txBody>
          <a:bodyPr vert="horz" wrap="square" lIns="0" tIns="12249" rIns="0" bIns="0" rtlCol="0">
            <a:spAutoFit/>
          </a:bodyPr>
          <a:lstStyle/>
          <a:p>
            <a:pPr marL="311233" marR="4454" indent="-300655">
              <a:lnSpc>
                <a:spcPct val="99800"/>
              </a:lnSpc>
              <a:spcBef>
                <a:spcPts val="96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42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The </a:t>
            </a:r>
            <a:r>
              <a:rPr sz="2500" spc="-4" dirty="0">
                <a:latin typeface="Verdana"/>
                <a:cs typeface="Verdana"/>
              </a:rPr>
              <a:t>management </a:t>
            </a:r>
            <a:r>
              <a:rPr sz="2500" dirty="0">
                <a:latin typeface="Verdana"/>
                <a:cs typeface="Verdana"/>
              </a:rPr>
              <a:t>of the </a:t>
            </a:r>
            <a:r>
              <a:rPr sz="2500" spc="-4" dirty="0">
                <a:latin typeface="Verdana"/>
                <a:cs typeface="Verdana"/>
              </a:rPr>
              <a:t>sales </a:t>
            </a:r>
            <a:r>
              <a:rPr sz="2500" spc="-539" dirty="0">
                <a:latin typeface="Verdana"/>
                <a:cs typeface="Verdana"/>
              </a:rPr>
              <a:t>force  </a:t>
            </a:r>
            <a:r>
              <a:rPr sz="2500" dirty="0">
                <a:latin typeface="Verdana"/>
                <a:cs typeface="Verdana"/>
              </a:rPr>
              <a:t>and </a:t>
            </a:r>
            <a:r>
              <a:rPr sz="2500" spc="-4" dirty="0">
                <a:latin typeface="Verdana"/>
                <a:cs typeface="Verdana"/>
              </a:rPr>
              <a:t>personal </a:t>
            </a:r>
            <a:r>
              <a:rPr sz="2500" dirty="0">
                <a:latin typeface="Verdana"/>
                <a:cs typeface="Verdana"/>
              </a:rPr>
              <a:t>selling efforts </a:t>
            </a:r>
            <a:r>
              <a:rPr sz="2500" spc="-4" dirty="0">
                <a:latin typeface="Verdana"/>
                <a:cs typeface="Verdana"/>
              </a:rPr>
              <a:t>to  achieve desired sales</a:t>
            </a:r>
            <a:r>
              <a:rPr sz="2500" spc="9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objectives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250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5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Roles include:</a:t>
            </a:r>
            <a:endParaRPr sz="2500">
              <a:latin typeface="Verdana"/>
              <a:cs typeface="Verdana"/>
            </a:endParaRPr>
          </a:p>
          <a:p>
            <a:pPr marL="812325">
              <a:spcBef>
                <a:spcPts val="281"/>
              </a:spcBef>
            </a:pPr>
            <a:r>
              <a:rPr sz="1200" spc="1776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200" spc="167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1900" spc="-4" dirty="0">
                <a:latin typeface="Verdana"/>
                <a:cs typeface="Verdana"/>
              </a:rPr>
              <a:t>recruiting</a:t>
            </a:r>
            <a:endParaRPr sz="1900">
              <a:latin typeface="Verdana"/>
              <a:cs typeface="Verdana"/>
            </a:endParaRPr>
          </a:p>
          <a:p>
            <a:pPr marL="812325">
              <a:spcBef>
                <a:spcPts val="263"/>
              </a:spcBef>
            </a:pPr>
            <a:r>
              <a:rPr sz="1200" spc="1776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200" spc="167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1900" spc="-4" dirty="0">
                <a:latin typeface="Verdana"/>
                <a:cs typeface="Verdana"/>
              </a:rPr>
              <a:t>training</a:t>
            </a:r>
            <a:endParaRPr sz="1900">
              <a:latin typeface="Verdana"/>
              <a:cs typeface="Verdana"/>
            </a:endParaRPr>
          </a:p>
          <a:p>
            <a:pPr marL="812325">
              <a:spcBef>
                <a:spcPts val="263"/>
              </a:spcBef>
            </a:pPr>
            <a:r>
              <a:rPr sz="1200" spc="1776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200" spc="167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1900" spc="-4" dirty="0">
                <a:latin typeface="Verdana"/>
                <a:cs typeface="Verdana"/>
              </a:rPr>
              <a:t>motivating/rewarding</a:t>
            </a:r>
            <a:endParaRPr sz="1900">
              <a:latin typeface="Verdana"/>
              <a:cs typeface="Verdana"/>
            </a:endParaRPr>
          </a:p>
          <a:p>
            <a:pPr marL="812325">
              <a:spcBef>
                <a:spcPts val="250"/>
              </a:spcBef>
            </a:pPr>
            <a:r>
              <a:rPr sz="1200" spc="1776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200" spc="179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1900" spc="-4" dirty="0">
                <a:latin typeface="Verdana"/>
                <a:cs typeface="Verdana"/>
              </a:rPr>
              <a:t>sales planning</a:t>
            </a:r>
            <a:endParaRPr sz="1900">
              <a:latin typeface="Verdana"/>
              <a:cs typeface="Verdana"/>
            </a:endParaRPr>
          </a:p>
          <a:p>
            <a:pPr marL="812325">
              <a:spcBef>
                <a:spcPts val="254"/>
              </a:spcBef>
            </a:pPr>
            <a:r>
              <a:rPr sz="1200" spc="1776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200" spc="197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1900" spc="-4" dirty="0">
                <a:latin typeface="Verdana"/>
                <a:cs typeface="Verdana"/>
              </a:rPr>
              <a:t>evaluating sales performance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5475540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Personal Selling</a:t>
            </a:r>
            <a:r>
              <a:rPr sz="3200" spc="-35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disadvantages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1" y="2002305"/>
            <a:ext cx="5831200" cy="2487512"/>
          </a:xfrm>
          <a:prstGeom prst="rect">
            <a:avLst/>
          </a:prstGeom>
        </p:spPr>
        <p:txBody>
          <a:bodyPr vert="horz" wrap="square" lIns="0" tIns="25055" rIns="0" bIns="0" rtlCol="0">
            <a:spAutoFit/>
          </a:bodyPr>
          <a:lstStyle/>
          <a:p>
            <a:pPr marL="311233" marR="4454" indent="-300655">
              <a:lnSpc>
                <a:spcPts val="3042"/>
              </a:lnSpc>
              <a:spcBef>
                <a:spcPts val="19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20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Can only deal </a:t>
            </a:r>
            <a:r>
              <a:rPr sz="2500" spc="-4" dirty="0">
                <a:latin typeface="Verdana"/>
                <a:cs typeface="Verdana"/>
              </a:rPr>
              <a:t>with </a:t>
            </a:r>
            <a:r>
              <a:rPr sz="2500" dirty="0">
                <a:latin typeface="Verdana"/>
                <a:cs typeface="Verdana"/>
              </a:rPr>
              <a:t>a small </a:t>
            </a:r>
            <a:r>
              <a:rPr sz="2500" spc="-452" dirty="0">
                <a:latin typeface="Verdana"/>
                <a:cs typeface="Verdana"/>
              </a:rPr>
              <a:t>number  </a:t>
            </a:r>
            <a:r>
              <a:rPr sz="2500" dirty="0">
                <a:latin typeface="Verdana"/>
                <a:cs typeface="Verdana"/>
              </a:rPr>
              <a:t>of </a:t>
            </a:r>
            <a:r>
              <a:rPr sz="2500" spc="-4" dirty="0">
                <a:latin typeface="Verdana"/>
                <a:cs typeface="Verdana"/>
              </a:rPr>
              <a:t>potential</a:t>
            </a:r>
            <a:r>
              <a:rPr sz="2500" spc="-18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customers.</a:t>
            </a:r>
            <a:endParaRPr sz="2500">
              <a:latin typeface="Verdana"/>
              <a:cs typeface="Verdana"/>
            </a:endParaRPr>
          </a:p>
          <a:p>
            <a:pPr marL="311233" marR="683711" indent="-300655">
              <a:spcBef>
                <a:spcPts val="5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73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More </a:t>
            </a:r>
            <a:r>
              <a:rPr sz="2500" spc="-4" dirty="0">
                <a:latin typeface="Verdana"/>
                <a:cs typeface="Verdana"/>
              </a:rPr>
              <a:t>costly </a:t>
            </a:r>
            <a:r>
              <a:rPr sz="2500" dirty="0">
                <a:latin typeface="Verdana"/>
                <a:cs typeface="Verdana"/>
              </a:rPr>
              <a:t>on a </a:t>
            </a:r>
            <a:r>
              <a:rPr sz="2500" spc="-232" dirty="0">
                <a:latin typeface="Verdana"/>
                <a:cs typeface="Verdana"/>
              </a:rPr>
              <a:t>per-customer  </a:t>
            </a:r>
            <a:r>
              <a:rPr sz="2500" spc="-4" dirty="0">
                <a:latin typeface="Verdana"/>
                <a:cs typeface="Verdana"/>
              </a:rPr>
              <a:t>basis.</a:t>
            </a:r>
            <a:endParaRPr sz="2500">
              <a:latin typeface="Verdana"/>
              <a:cs typeface="Verdana"/>
            </a:endParaRPr>
          </a:p>
          <a:p>
            <a:pPr marL="311233" marR="301211" indent="-300655">
              <a:lnSpc>
                <a:spcPts val="3042"/>
              </a:lnSpc>
              <a:spcBef>
                <a:spcPts val="718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28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A bad salesperson can </a:t>
            </a:r>
            <a:r>
              <a:rPr sz="2500" spc="-48" dirty="0">
                <a:latin typeface="Verdana"/>
                <a:cs typeface="Verdana"/>
              </a:rPr>
              <a:t>damage  </a:t>
            </a:r>
            <a:r>
              <a:rPr sz="2500" dirty="0">
                <a:latin typeface="Verdana"/>
                <a:cs typeface="Verdana"/>
              </a:rPr>
              <a:t>a</a:t>
            </a:r>
            <a:r>
              <a:rPr sz="2500" spc="-259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relationship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810" y="1064545"/>
            <a:ext cx="2890350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  <a:latin typeface="Arial"/>
                <a:cs typeface="Arial"/>
              </a:rPr>
              <a:t>Sales</a:t>
            </a:r>
            <a:r>
              <a:rPr sz="3200" spc="-70" dirty="0">
                <a:solidFill>
                  <a:srgbClr val="329965"/>
                </a:solidFill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329965"/>
                </a:solidFill>
                <a:latin typeface="Arial"/>
                <a:cs typeface="Arial"/>
              </a:rPr>
              <a:t>Promotion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94027" y="2002305"/>
            <a:ext cx="5485857" cy="1551251"/>
          </a:xfrm>
          <a:prstGeom prst="rect">
            <a:avLst/>
          </a:prstGeom>
        </p:spPr>
        <p:txBody>
          <a:bodyPr vert="horz" wrap="square" lIns="0" tIns="12249" rIns="0" bIns="0" rtlCol="0">
            <a:spAutoFit/>
          </a:bodyPr>
          <a:lstStyle/>
          <a:p>
            <a:pPr marL="11135" marR="4454" indent="41201">
              <a:lnSpc>
                <a:spcPct val="99800"/>
              </a:lnSpc>
              <a:spcBef>
                <a:spcPts val="96"/>
              </a:spcBef>
            </a:pPr>
            <a:r>
              <a:rPr sz="2500" spc="-4" dirty="0">
                <a:latin typeface="Verdana"/>
                <a:cs typeface="Verdana"/>
              </a:rPr>
              <a:t>Sales </a:t>
            </a:r>
            <a:r>
              <a:rPr sz="2500" dirty="0">
                <a:latin typeface="Verdana"/>
                <a:cs typeface="Verdana"/>
              </a:rPr>
              <a:t>Promotion </a:t>
            </a:r>
            <a:r>
              <a:rPr sz="2500" spc="-4" dirty="0">
                <a:latin typeface="Verdana"/>
                <a:cs typeface="Verdana"/>
              </a:rPr>
              <a:t>consists </a:t>
            </a:r>
            <a:r>
              <a:rPr sz="2500" dirty="0">
                <a:latin typeface="Verdana"/>
                <a:cs typeface="Verdana"/>
              </a:rPr>
              <a:t>of short-  </a:t>
            </a:r>
            <a:r>
              <a:rPr sz="2500" spc="-4" dirty="0">
                <a:latin typeface="Verdana"/>
                <a:cs typeface="Verdana"/>
              </a:rPr>
              <a:t>term incentives to </a:t>
            </a:r>
            <a:r>
              <a:rPr sz="2500" dirty="0">
                <a:latin typeface="Verdana"/>
                <a:cs typeface="Verdana"/>
              </a:rPr>
              <a:t>encourage </a:t>
            </a:r>
            <a:r>
              <a:rPr sz="2500" spc="-4" dirty="0">
                <a:latin typeface="Verdana"/>
                <a:cs typeface="Verdana"/>
              </a:rPr>
              <a:t>the  purchase </a:t>
            </a:r>
            <a:r>
              <a:rPr sz="2500" dirty="0">
                <a:latin typeface="Verdana"/>
                <a:cs typeface="Verdana"/>
              </a:rPr>
              <a:t>or sales of a</a:t>
            </a:r>
            <a:r>
              <a:rPr sz="2500" spc="-9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product.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90350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Sales</a:t>
            </a:r>
            <a:r>
              <a:rPr sz="3200" spc="-70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59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931923"/>
            <a:ext cx="8072119" cy="1119802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987150" marR="4454" indent="40087">
              <a:lnSpc>
                <a:spcPct val="99900"/>
              </a:lnSpc>
              <a:spcBef>
                <a:spcPts val="92"/>
              </a:spcBef>
            </a:pPr>
            <a:r>
              <a:rPr spc="-4" dirty="0"/>
              <a:t>It’s </a:t>
            </a:r>
            <a:r>
              <a:rPr dirty="0"/>
              <a:t>a </a:t>
            </a:r>
            <a:r>
              <a:rPr spc="-4" dirty="0"/>
              <a:t>blend </a:t>
            </a:r>
            <a:r>
              <a:rPr dirty="0"/>
              <a:t>of </a:t>
            </a:r>
            <a:r>
              <a:rPr spc="-4" dirty="0"/>
              <a:t>marketing activities  </a:t>
            </a:r>
            <a:r>
              <a:rPr dirty="0"/>
              <a:t>and </a:t>
            </a:r>
            <a:r>
              <a:rPr spc="-4" dirty="0"/>
              <a:t>material </a:t>
            </a:r>
            <a:r>
              <a:rPr dirty="0"/>
              <a:t>that </a:t>
            </a:r>
            <a:r>
              <a:rPr spc="-4" dirty="0"/>
              <a:t>are designed </a:t>
            </a:r>
            <a:r>
              <a:rPr spc="4" dirty="0"/>
              <a:t>to  </a:t>
            </a:r>
            <a:r>
              <a:rPr spc="-4" dirty="0"/>
              <a:t>intensify the </a:t>
            </a:r>
            <a:r>
              <a:rPr dirty="0"/>
              <a:t>efforts of the  </a:t>
            </a:r>
            <a:r>
              <a:rPr spc="-4" dirty="0"/>
              <a:t>company’s salesforce, </a:t>
            </a:r>
            <a:r>
              <a:rPr dirty="0"/>
              <a:t>induce  </a:t>
            </a:r>
            <a:r>
              <a:rPr spc="-4" dirty="0"/>
              <a:t>intermediaries </a:t>
            </a:r>
            <a:r>
              <a:rPr spc="4" dirty="0"/>
              <a:t>to </a:t>
            </a:r>
            <a:r>
              <a:rPr spc="-4" dirty="0"/>
              <a:t>stock </a:t>
            </a:r>
            <a:r>
              <a:rPr dirty="0"/>
              <a:t>and </a:t>
            </a:r>
            <a:r>
              <a:rPr spc="-4" dirty="0"/>
              <a:t>sell the  company’s product, </a:t>
            </a:r>
            <a:r>
              <a:rPr dirty="0"/>
              <a:t>and/or  persuade </a:t>
            </a:r>
            <a:r>
              <a:rPr spc="-4" dirty="0"/>
              <a:t>consumers to </a:t>
            </a:r>
            <a:r>
              <a:rPr dirty="0"/>
              <a:t>buy </a:t>
            </a:r>
            <a:r>
              <a:rPr spc="-4" dirty="0"/>
              <a:t>the  </a:t>
            </a:r>
            <a:r>
              <a:rPr dirty="0"/>
              <a:t>product </a:t>
            </a:r>
            <a:r>
              <a:rPr spc="-4" dirty="0"/>
              <a:t>limited </a:t>
            </a:r>
            <a:r>
              <a:rPr spc="4" dirty="0"/>
              <a:t>in </a:t>
            </a:r>
            <a:r>
              <a:rPr spc="-4" dirty="0"/>
              <a:t>time</a:t>
            </a:r>
            <a:r>
              <a:rPr spc="-18" dirty="0"/>
              <a:t> </a:t>
            </a:r>
            <a:r>
              <a:rPr dirty="0"/>
              <a:t>period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7467600" cy="1143000"/>
          </a:xfrm>
          <a:prstGeom prst="rect">
            <a:avLst/>
          </a:prstGeom>
          <a:ln w="25907">
            <a:solidFill>
              <a:srgbClr val="FD853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696595">
              <a:lnSpc>
                <a:spcPct val="100000"/>
              </a:lnSpc>
            </a:pPr>
            <a:r>
              <a:rPr sz="3000" spc="-30" dirty="0">
                <a:solidFill>
                  <a:srgbClr val="006FC0"/>
                </a:solidFill>
              </a:rPr>
              <a:t>F</a:t>
            </a:r>
            <a:r>
              <a:rPr spc="-30" dirty="0">
                <a:solidFill>
                  <a:srgbClr val="006FC0"/>
                </a:solidFill>
              </a:rPr>
              <a:t>EATURES </a:t>
            </a:r>
            <a:r>
              <a:rPr sz="3000" spc="-5" dirty="0">
                <a:solidFill>
                  <a:srgbClr val="006FC0"/>
                </a:solidFill>
              </a:rPr>
              <a:t>O</a:t>
            </a:r>
            <a:r>
              <a:rPr spc="-5" dirty="0">
                <a:solidFill>
                  <a:srgbClr val="006FC0"/>
                </a:solidFill>
              </a:rPr>
              <a:t>F </a:t>
            </a:r>
            <a:r>
              <a:rPr sz="3000" spc="-5" dirty="0">
                <a:solidFill>
                  <a:srgbClr val="006FC0"/>
                </a:solidFill>
              </a:rPr>
              <a:t>M</a:t>
            </a:r>
            <a:r>
              <a:rPr spc="-5" dirty="0">
                <a:solidFill>
                  <a:srgbClr val="006FC0"/>
                </a:solidFill>
              </a:rPr>
              <a:t>ARKETING</a:t>
            </a:r>
            <a:r>
              <a:rPr spc="-55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R</a:t>
            </a:r>
            <a:r>
              <a:rPr spc="-5" dirty="0">
                <a:solidFill>
                  <a:srgbClr val="006FC0"/>
                </a:solidFill>
              </a:rPr>
              <a:t>ESEARCH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57962" y="1652777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59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1884"/>
            <a:ext cx="6807200" cy="458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50000"/>
              <a:buFont typeface="Wingdings"/>
              <a:buChar char=""/>
              <a:tabLst>
                <a:tab pos="338455" algn="l"/>
                <a:tab pos="339090" algn="l"/>
              </a:tabLst>
            </a:pPr>
            <a:r>
              <a:rPr sz="2100" dirty="0">
                <a:latin typeface="Georgia"/>
                <a:cs typeface="Georgia"/>
              </a:rPr>
              <a:t>Features </a:t>
            </a:r>
            <a:r>
              <a:rPr sz="2100" spc="-5" dirty="0">
                <a:latin typeface="Georgia"/>
                <a:cs typeface="Georgia"/>
              </a:rPr>
              <a:t>of marketing </a:t>
            </a:r>
            <a:r>
              <a:rPr sz="2100" dirty="0">
                <a:latin typeface="Georgia"/>
                <a:cs typeface="Georgia"/>
              </a:rPr>
              <a:t>research are as</a:t>
            </a:r>
            <a:r>
              <a:rPr sz="2100" spc="5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follows.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dirty="0">
                <a:latin typeface="Georgia"/>
                <a:cs typeface="Georgia"/>
              </a:rPr>
              <a:t>Variety </a:t>
            </a:r>
            <a:r>
              <a:rPr sz="2100" spc="-5" dirty="0">
                <a:latin typeface="Georgia"/>
                <a:cs typeface="Georgia"/>
              </a:rPr>
              <a:t>of</a:t>
            </a:r>
            <a:r>
              <a:rPr sz="2100" spc="1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methods.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ts val="227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spc="-5" dirty="0">
                <a:latin typeface="Georgia"/>
                <a:cs typeface="Georgia"/>
              </a:rPr>
              <a:t>Art-Science Scientific basis of </a:t>
            </a:r>
            <a:r>
              <a:rPr sz="2100" spc="-10" dirty="0">
                <a:latin typeface="Georgia"/>
                <a:cs typeface="Georgia"/>
              </a:rPr>
              <a:t>collection </a:t>
            </a:r>
            <a:r>
              <a:rPr sz="2100" spc="-5" dirty="0">
                <a:latin typeface="Georgia"/>
                <a:cs typeface="Georgia"/>
              </a:rPr>
              <a:t>and</a:t>
            </a:r>
            <a:r>
              <a:rPr sz="2100" spc="8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individual</a:t>
            </a:r>
            <a:endParaRPr sz="2100">
              <a:latin typeface="Georgia"/>
              <a:cs typeface="Georgia"/>
            </a:endParaRPr>
          </a:p>
          <a:p>
            <a:pPr marL="286385">
              <a:lnSpc>
                <a:spcPts val="2270"/>
              </a:lnSpc>
            </a:pPr>
            <a:r>
              <a:rPr sz="2100" spc="-5" dirty="0">
                <a:latin typeface="Georgia"/>
                <a:cs typeface="Georgia"/>
              </a:rPr>
              <a:t>ability or </a:t>
            </a:r>
            <a:r>
              <a:rPr sz="2100" dirty="0">
                <a:latin typeface="Georgia"/>
                <a:cs typeface="Georgia"/>
              </a:rPr>
              <a:t>art in </a:t>
            </a:r>
            <a:r>
              <a:rPr sz="2100" spc="-10" dirty="0">
                <a:latin typeface="Georgia"/>
                <a:cs typeface="Georgia"/>
              </a:rPr>
              <a:t>finding</a:t>
            </a:r>
            <a:r>
              <a:rPr sz="2100" spc="40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solutions.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dirty="0">
                <a:latin typeface="Georgia"/>
                <a:cs typeface="Georgia"/>
              </a:rPr>
              <a:t>Applied</a:t>
            </a:r>
            <a:r>
              <a:rPr sz="2100" spc="-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research.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dirty="0">
                <a:latin typeface="Georgia"/>
                <a:cs typeface="Georgia"/>
              </a:rPr>
              <a:t>A</a:t>
            </a:r>
            <a:r>
              <a:rPr sz="2100" spc="-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Package.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dirty="0">
                <a:latin typeface="Georgia"/>
                <a:cs typeface="Georgia"/>
              </a:rPr>
              <a:t>Phases.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spc="-5" dirty="0">
                <a:latin typeface="Georgia"/>
                <a:cs typeface="Georgia"/>
              </a:rPr>
              <a:t>Process cum</a:t>
            </a:r>
            <a:r>
              <a:rPr sz="2100" spc="10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tool.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spc="-5" dirty="0">
                <a:latin typeface="Georgia"/>
                <a:cs typeface="Georgia"/>
              </a:rPr>
              <a:t>Fills </a:t>
            </a:r>
            <a:r>
              <a:rPr sz="2100" dirty="0">
                <a:latin typeface="Georgia"/>
                <a:cs typeface="Georgia"/>
              </a:rPr>
              <a:t>and </a:t>
            </a:r>
            <a:r>
              <a:rPr sz="2100" spc="-5" dirty="0">
                <a:latin typeface="Georgia"/>
                <a:cs typeface="Georgia"/>
              </a:rPr>
              <a:t>links the </a:t>
            </a:r>
            <a:r>
              <a:rPr sz="2100" dirty="0">
                <a:latin typeface="Georgia"/>
                <a:cs typeface="Georgia"/>
              </a:rPr>
              <a:t>market</a:t>
            </a:r>
            <a:r>
              <a:rPr sz="2100" spc="2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gaps.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spc="-5" dirty="0">
                <a:latin typeface="Georgia"/>
                <a:cs typeface="Georgia"/>
              </a:rPr>
              <a:t>Advantage </a:t>
            </a:r>
            <a:r>
              <a:rPr sz="2100" dirty="0">
                <a:latin typeface="Georgia"/>
                <a:cs typeface="Georgia"/>
              </a:rPr>
              <a:t>: </a:t>
            </a:r>
            <a:r>
              <a:rPr sz="2100" spc="-5" dirty="0">
                <a:latin typeface="Georgia"/>
                <a:cs typeface="Georgia"/>
              </a:rPr>
              <a:t>Company </a:t>
            </a:r>
            <a:r>
              <a:rPr sz="2100" dirty="0">
                <a:latin typeface="Georgia"/>
                <a:cs typeface="Georgia"/>
              </a:rPr>
              <a:t>–</a:t>
            </a:r>
            <a:r>
              <a:rPr sz="2100" spc="6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Consumer.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spc="-5" dirty="0">
                <a:latin typeface="Georgia"/>
                <a:cs typeface="Georgia"/>
              </a:rPr>
              <a:t>Strategy or </a:t>
            </a:r>
            <a:r>
              <a:rPr sz="2100" dirty="0">
                <a:latin typeface="Georgia"/>
                <a:cs typeface="Georgia"/>
              </a:rPr>
              <a:t>Trade</a:t>
            </a:r>
            <a:r>
              <a:rPr sz="2100" spc="4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Secret.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</a:tabLst>
            </a:pPr>
            <a:r>
              <a:rPr sz="2100" spc="-5" dirty="0">
                <a:latin typeface="Georgia"/>
                <a:cs typeface="Georgia"/>
              </a:rPr>
              <a:t>No </a:t>
            </a:r>
            <a:r>
              <a:rPr sz="2100" dirty="0">
                <a:latin typeface="Georgia"/>
                <a:cs typeface="Georgia"/>
              </a:rPr>
              <a:t>Auto mode – </a:t>
            </a:r>
            <a:r>
              <a:rPr sz="2100" spc="-5" dirty="0">
                <a:latin typeface="Georgia"/>
                <a:cs typeface="Georgia"/>
              </a:rPr>
              <a:t>Self</a:t>
            </a:r>
            <a:r>
              <a:rPr sz="2100" spc="2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corrections.</a:t>
            </a:r>
            <a:endParaRPr sz="2100">
              <a:latin typeface="Georgia"/>
              <a:cs typeface="Georgia"/>
            </a:endParaRPr>
          </a:p>
          <a:p>
            <a:pPr marL="352425" indent="-34036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352425" algn="l"/>
                <a:tab pos="353060" algn="l"/>
                <a:tab pos="1766570" algn="l"/>
              </a:tabLst>
            </a:pPr>
            <a:r>
              <a:rPr sz="2100" dirty="0">
                <a:latin typeface="Georgia"/>
                <a:cs typeface="Georgia"/>
              </a:rPr>
              <a:t>New</a:t>
            </a:r>
            <a:r>
              <a:rPr sz="2100" spc="-5" dirty="0">
                <a:latin typeface="Georgia"/>
                <a:cs typeface="Georgia"/>
              </a:rPr>
              <a:t> borne	</a:t>
            </a:r>
            <a:r>
              <a:rPr sz="2100" dirty="0">
                <a:latin typeface="Georgia"/>
                <a:cs typeface="Georgia"/>
              </a:rPr>
              <a:t>– </a:t>
            </a:r>
            <a:r>
              <a:rPr sz="2100" spc="-5" dirty="0">
                <a:latin typeface="Georgia"/>
                <a:cs typeface="Georgia"/>
              </a:rPr>
              <a:t>Wide</a:t>
            </a:r>
            <a:r>
              <a:rPr sz="2100" spc="-10" dirty="0">
                <a:latin typeface="Georgia"/>
                <a:cs typeface="Georgia"/>
              </a:rPr>
              <a:t> acceptance.</a:t>
            </a:r>
            <a:endParaRPr sz="21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9047"/>
              <a:buFont typeface="Wingdings"/>
              <a:buChar char=""/>
              <a:tabLst>
                <a:tab pos="287020" algn="l"/>
              </a:tabLst>
            </a:pPr>
            <a:r>
              <a:rPr sz="2100" spc="-10" dirty="0">
                <a:latin typeface="Georgia"/>
                <a:cs typeface="Georgia"/>
              </a:rPr>
              <a:t>Systematic, </a:t>
            </a:r>
            <a:r>
              <a:rPr sz="2100" spc="-5" dirty="0">
                <a:latin typeface="Georgia"/>
                <a:cs typeface="Georgia"/>
              </a:rPr>
              <a:t>Objective </a:t>
            </a:r>
            <a:r>
              <a:rPr sz="2100" dirty="0">
                <a:latin typeface="Georgia"/>
                <a:cs typeface="Georgia"/>
              </a:rPr>
              <a:t>&amp;</a:t>
            </a:r>
            <a:r>
              <a:rPr sz="2100" spc="1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accurate.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90350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Sales</a:t>
            </a:r>
            <a:r>
              <a:rPr sz="3200" spc="-70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91765" y="2003688"/>
            <a:ext cx="5676448" cy="4134888"/>
          </a:xfrm>
          <a:prstGeom prst="rect">
            <a:avLst/>
          </a:prstGeom>
        </p:spPr>
        <p:txBody>
          <a:bodyPr vert="horz" wrap="square" lIns="0" tIns="10579" rIns="0" bIns="0" rtlCol="0">
            <a:spAutoFit/>
          </a:bodyPr>
          <a:lstStyle/>
          <a:p>
            <a:pPr marL="262238" marR="105228" indent="-251659">
              <a:spcBef>
                <a:spcPts val="83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262794" algn="l"/>
              </a:tabLst>
            </a:pPr>
            <a:r>
              <a:rPr sz="2200" spc="-4" dirty="0">
                <a:latin typeface="Verdana"/>
                <a:cs typeface="Verdana"/>
              </a:rPr>
              <a:t>A technique used </a:t>
            </a:r>
            <a:r>
              <a:rPr sz="2200" dirty="0">
                <a:latin typeface="Verdana"/>
                <a:cs typeface="Verdana"/>
              </a:rPr>
              <a:t>to </a:t>
            </a:r>
            <a:r>
              <a:rPr sz="2200" spc="-4" dirty="0">
                <a:latin typeface="Verdana"/>
                <a:cs typeface="Verdana"/>
              </a:rPr>
              <a:t>increase the value  of its product by offering an extra  incentive to purchase the</a:t>
            </a:r>
            <a:r>
              <a:rPr sz="2200" spc="-9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product</a:t>
            </a:r>
            <a:endParaRPr sz="2200">
              <a:latin typeface="Verdana"/>
              <a:cs typeface="Verdana"/>
            </a:endParaRPr>
          </a:p>
          <a:p>
            <a:pPr marL="262238" marR="13362" indent="-251659">
              <a:spcBef>
                <a:spcPts val="1052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262794" algn="l"/>
              </a:tabLst>
            </a:pPr>
            <a:r>
              <a:rPr sz="2200" spc="-4" dirty="0">
                <a:latin typeface="Verdana"/>
                <a:cs typeface="Verdana"/>
              </a:rPr>
              <a:t>Short-term incentives to encourage </a:t>
            </a:r>
            <a:r>
              <a:rPr sz="2200" dirty="0">
                <a:latin typeface="Verdana"/>
                <a:cs typeface="Verdana"/>
              </a:rPr>
              <a:t>the  </a:t>
            </a:r>
            <a:r>
              <a:rPr sz="2200" spc="-4" dirty="0">
                <a:latin typeface="Verdana"/>
                <a:cs typeface="Verdana"/>
              </a:rPr>
              <a:t>purchase or sales of product or</a:t>
            </a:r>
            <a:r>
              <a:rPr sz="2200" spc="-13" dirty="0">
                <a:latin typeface="Verdana"/>
                <a:cs typeface="Verdana"/>
              </a:rPr>
              <a:t> </a:t>
            </a:r>
            <a:r>
              <a:rPr sz="2200" spc="-9" dirty="0">
                <a:latin typeface="Verdana"/>
                <a:cs typeface="Verdana"/>
              </a:rPr>
              <a:t>service</a:t>
            </a:r>
            <a:endParaRPr sz="2200">
              <a:latin typeface="Verdana"/>
              <a:cs typeface="Verdana"/>
            </a:endParaRPr>
          </a:p>
          <a:p>
            <a:pPr marL="262238" marR="4454" indent="-251659">
              <a:spcBef>
                <a:spcPts val="1052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262794" algn="l"/>
              </a:tabLst>
            </a:pPr>
            <a:r>
              <a:rPr sz="2200" spc="-4" dirty="0">
                <a:latin typeface="Verdana"/>
                <a:cs typeface="Verdana"/>
              </a:rPr>
              <a:t>Directed at consumer (samples,  coupons, rebates, contests,  demonstrations) </a:t>
            </a:r>
            <a:r>
              <a:rPr sz="2200" dirty="0">
                <a:latin typeface="Verdana"/>
                <a:cs typeface="Verdana"/>
              </a:rPr>
              <a:t>and </a:t>
            </a:r>
            <a:r>
              <a:rPr sz="2200" spc="-4" dirty="0">
                <a:latin typeface="Verdana"/>
                <a:cs typeface="Verdana"/>
              </a:rPr>
              <a:t>trade (free goods,  contests, family</a:t>
            </a:r>
            <a:r>
              <a:rPr sz="2200" spc="4" dirty="0">
                <a:latin typeface="Verdana"/>
                <a:cs typeface="Verdana"/>
              </a:rPr>
              <a:t> </a:t>
            </a:r>
            <a:r>
              <a:rPr sz="2200" spc="-4" dirty="0">
                <a:latin typeface="Verdana"/>
                <a:cs typeface="Verdana"/>
              </a:rPr>
              <a:t>trips)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3966590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Sales</a:t>
            </a:r>
            <a:r>
              <a:rPr sz="3200" spc="-70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1995388"/>
            <a:ext cx="7010399" cy="2551632"/>
          </a:xfrm>
          <a:prstGeom prst="rect">
            <a:avLst/>
          </a:prstGeom>
        </p:spPr>
        <p:txBody>
          <a:bodyPr vert="horz" wrap="square" lIns="0" tIns="25055" rIns="0" bIns="0" rtlCol="0">
            <a:spAutoFit/>
          </a:bodyPr>
          <a:lstStyle/>
          <a:p>
            <a:pPr marL="311233" marR="464901" indent="-300655">
              <a:lnSpc>
                <a:spcPts val="3042"/>
              </a:lnSpc>
              <a:spcBef>
                <a:spcPts val="19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07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Increase short-term sales or help build  long-term market share.</a:t>
            </a:r>
            <a:endParaRPr sz="2500">
              <a:latin typeface="Arial"/>
              <a:cs typeface="Arial"/>
            </a:endParaRPr>
          </a:p>
          <a:p>
            <a:pPr marL="11135">
              <a:spcBef>
                <a:spcPts val="509"/>
              </a:spcBef>
            </a:pPr>
            <a:r>
              <a:rPr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Get consumers to try a new product</a:t>
            </a:r>
            <a:endParaRPr sz="2500">
              <a:latin typeface="Arial"/>
              <a:cs typeface="Arial"/>
            </a:endParaRPr>
          </a:p>
          <a:p>
            <a:pPr marL="11135">
              <a:spcBef>
                <a:spcPts val="609"/>
              </a:spcBef>
            </a:pPr>
            <a:r>
              <a:rPr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Attract customers away from a competitor</a:t>
            </a:r>
            <a:endParaRPr sz="2500">
              <a:latin typeface="Arial"/>
              <a:cs typeface="Arial"/>
            </a:endParaRPr>
          </a:p>
          <a:p>
            <a:pPr marL="311233" marR="159236" indent="-300655">
              <a:spcBef>
                <a:spcPts val="614"/>
              </a:spcBef>
            </a:pPr>
            <a:r>
              <a:rPr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In general, sales promotion should focus  on </a:t>
            </a:r>
            <a:r>
              <a:rPr sz="25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consumer relationship building</a:t>
            </a:r>
            <a:r>
              <a:rPr sz="2500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4042790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Sales</a:t>
            </a:r>
            <a:r>
              <a:rPr sz="3200" spc="-70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931923"/>
            <a:ext cx="8072119" cy="370512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986593" marR="4454" indent="-73493">
              <a:lnSpc>
                <a:spcPct val="99900"/>
              </a:lnSpc>
              <a:spcBef>
                <a:spcPts val="92"/>
              </a:spcBef>
            </a:pPr>
            <a:r>
              <a:rPr sz="4000" spc="-4" dirty="0"/>
              <a:t>Sales </a:t>
            </a:r>
            <a:r>
              <a:rPr sz="4000" dirty="0"/>
              <a:t>promotion </a:t>
            </a:r>
            <a:r>
              <a:rPr sz="4000" spc="-4" dirty="0"/>
              <a:t>methods are aimed  </a:t>
            </a:r>
            <a:r>
              <a:rPr sz="4000" dirty="0"/>
              <a:t>at </a:t>
            </a:r>
            <a:r>
              <a:rPr sz="4000" spc="-4" dirty="0"/>
              <a:t>three target </a:t>
            </a:r>
            <a:r>
              <a:rPr sz="4000" dirty="0"/>
              <a:t>groups, </a:t>
            </a:r>
            <a:r>
              <a:rPr sz="4000" spc="-4" dirty="0"/>
              <a:t>namely  </a:t>
            </a:r>
            <a:r>
              <a:rPr sz="4000" dirty="0"/>
              <a:t>consumers </a:t>
            </a:r>
            <a:r>
              <a:rPr sz="4000" spc="-4" dirty="0"/>
              <a:t>(consumer </a:t>
            </a:r>
            <a:r>
              <a:rPr sz="4000" dirty="0"/>
              <a:t>promotion),  </a:t>
            </a:r>
            <a:r>
              <a:rPr sz="4000" spc="-4" dirty="0"/>
              <a:t>salespeople (salesforce </a:t>
            </a:r>
            <a:r>
              <a:rPr sz="4000" dirty="0"/>
              <a:t>promotion)  and </a:t>
            </a:r>
            <a:r>
              <a:rPr sz="4000" spc="-4" dirty="0"/>
              <a:t>intermediaries (trade  </a:t>
            </a:r>
            <a:r>
              <a:rPr sz="4000" dirty="0"/>
              <a:t>promotion)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3756" y="6192893"/>
            <a:ext cx="166699" cy="339117"/>
          </a:xfrm>
          <a:prstGeom prst="rect">
            <a:avLst/>
          </a:prstGeom>
        </p:spPr>
        <p:txBody>
          <a:bodyPr vert="horz" wrap="square" lIns="0" tIns="557" rIns="0" bIns="0" rtlCol="0">
            <a:spAutoFit/>
          </a:bodyPr>
          <a:lstStyle/>
          <a:p>
            <a:pPr>
              <a:spcBef>
                <a:spcPts val="4"/>
              </a:spcBef>
            </a:pPr>
            <a:r>
              <a:rPr sz="1100" spc="4" dirty="0">
                <a:latin typeface="Verdana"/>
                <a:cs typeface="Verdana"/>
              </a:rPr>
              <a:t>2</a:t>
            </a:r>
            <a:r>
              <a:rPr sz="1100" dirty="0">
                <a:latin typeface="Verdana"/>
                <a:cs typeface="Verdana"/>
              </a:rPr>
              <a:t>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3367" y="1392807"/>
            <a:ext cx="2361476" cy="4928539"/>
          </a:xfrm>
          <a:custGeom>
            <a:avLst/>
            <a:gdLst/>
            <a:ahLst/>
            <a:cxnLst/>
            <a:rect l="l" t="t" r="r" b="b"/>
            <a:pathLst>
              <a:path w="2761615" h="5430520">
                <a:moveTo>
                  <a:pt x="2761487" y="5430011"/>
                </a:moveTo>
                <a:lnTo>
                  <a:pt x="2761487" y="0"/>
                </a:lnTo>
                <a:lnTo>
                  <a:pt x="0" y="0"/>
                </a:lnTo>
                <a:lnTo>
                  <a:pt x="0" y="5430011"/>
                </a:lnTo>
                <a:lnTo>
                  <a:pt x="2761487" y="5430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3235" y="619640"/>
            <a:ext cx="2361476" cy="5701361"/>
          </a:xfrm>
          <a:custGeom>
            <a:avLst/>
            <a:gdLst/>
            <a:ahLst/>
            <a:cxnLst/>
            <a:rect l="l" t="t" r="r" b="b"/>
            <a:pathLst>
              <a:path w="2761615" h="6282055">
                <a:moveTo>
                  <a:pt x="2761488" y="0"/>
                </a:moveTo>
                <a:lnTo>
                  <a:pt x="0" y="0"/>
                </a:lnTo>
                <a:lnTo>
                  <a:pt x="0" y="851916"/>
                </a:lnTo>
                <a:lnTo>
                  <a:pt x="0" y="6281928"/>
                </a:lnTo>
                <a:lnTo>
                  <a:pt x="2761488" y="6281928"/>
                </a:lnTo>
                <a:lnTo>
                  <a:pt x="2761488" y="851916"/>
                </a:lnTo>
                <a:lnTo>
                  <a:pt x="2761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11024" y="606673"/>
          <a:ext cx="7080084" cy="7072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1476"/>
                <a:gridCol w="2358761"/>
                <a:gridCol w="2359847"/>
              </a:tblGrid>
              <a:tr h="77316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300" b="1" spc="-5" dirty="0">
                          <a:solidFill>
                            <a:srgbClr val="329965"/>
                          </a:solidFill>
                          <a:latin typeface="Verdana"/>
                          <a:cs typeface="Verdana"/>
                        </a:rPr>
                        <a:t>Consumers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918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379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300" b="1" spc="-5" dirty="0">
                          <a:solidFill>
                            <a:srgbClr val="329965"/>
                          </a:solidFill>
                          <a:latin typeface="Verdana"/>
                          <a:cs typeface="Verdana"/>
                        </a:rPr>
                        <a:t>Trade  Ne</a:t>
                      </a:r>
                      <a:r>
                        <a:rPr sz="2300" b="1" dirty="0">
                          <a:solidFill>
                            <a:srgbClr val="329965"/>
                          </a:solidFill>
                          <a:latin typeface="Verdana"/>
                          <a:cs typeface="Verdana"/>
                        </a:rPr>
                        <a:t>two</a:t>
                      </a:r>
                      <a:r>
                        <a:rPr sz="2300" b="1" spc="-10" dirty="0">
                          <a:solidFill>
                            <a:srgbClr val="329965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2300" b="1" dirty="0">
                          <a:solidFill>
                            <a:srgbClr val="329965"/>
                          </a:solidFill>
                          <a:latin typeface="Verdana"/>
                          <a:cs typeface="Verdana"/>
                        </a:rPr>
                        <a:t>k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300" b="1" spc="-5" dirty="0">
                          <a:solidFill>
                            <a:srgbClr val="329965"/>
                          </a:solidFill>
                          <a:latin typeface="Verdana"/>
                          <a:cs typeface="Verdana"/>
                        </a:rPr>
                        <a:t>Salesforces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1931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300" spc="-10" dirty="0">
                          <a:latin typeface="Verdana"/>
                          <a:cs typeface="Verdana"/>
                        </a:rPr>
                        <a:t>Price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cuts</a:t>
                      </a:r>
                      <a:endParaRPr sz="2300">
                        <a:latin typeface="Verdana"/>
                        <a:cs typeface="Verdana"/>
                      </a:endParaRPr>
                    </a:p>
                    <a:p>
                      <a:pPr marL="92710" marR="795020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Sales</a:t>
                      </a:r>
                      <a:r>
                        <a:rPr sz="23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offers  Discount  vouchers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918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 marR="619125">
                        <a:lnSpc>
                          <a:spcPct val="110000"/>
                        </a:lnSpc>
                        <a:spcBef>
                          <a:spcPts val="4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Extra  </a:t>
                      </a:r>
                      <a:r>
                        <a:rPr sz="23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mm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23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ns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Prizes</a:t>
                      </a:r>
                      <a:endParaRPr sz="23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ts val="2905"/>
                        </a:lnSpc>
                        <a:spcBef>
                          <a:spcPts val="60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Free</a:t>
                      </a:r>
                      <a:r>
                        <a:rPr sz="2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gifts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 marR="626745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Bonuses</a:t>
                      </a:r>
                      <a:r>
                        <a:rPr sz="23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and  other</a:t>
                      </a:r>
                      <a:r>
                        <a:rPr sz="23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money  incentives</a:t>
                      </a:r>
                      <a:endParaRPr sz="2300">
                        <a:latin typeface="Verdana"/>
                        <a:cs typeface="Verdana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300" spc="-10" dirty="0">
                          <a:latin typeface="Verdana"/>
                          <a:cs typeface="Verdana"/>
                        </a:rPr>
                        <a:t>Gift</a:t>
                      </a:r>
                      <a:r>
                        <a:rPr sz="2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incentives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1023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Coupons</a:t>
                      </a:r>
                      <a:endParaRPr sz="2300">
                        <a:latin typeface="Verdana"/>
                        <a:cs typeface="Verdana"/>
                      </a:endParaRPr>
                    </a:p>
                    <a:p>
                      <a:pPr marL="92710" marR="23876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Disguised</a:t>
                      </a:r>
                      <a:r>
                        <a:rPr sz="23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price  </a:t>
                      </a:r>
                      <a:r>
                        <a:rPr sz="2300" spc="-10" dirty="0">
                          <a:latin typeface="Verdana"/>
                          <a:cs typeface="Verdana"/>
                        </a:rPr>
                        <a:t>cuts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680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Parties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68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 marR="1061085">
                        <a:lnSpc>
                          <a:spcPts val="3000"/>
                        </a:lnSpc>
                        <a:spcBef>
                          <a:spcPts val="9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Travel  i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23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iv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s</a:t>
                      </a:r>
                      <a:endParaRPr sz="23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Prizes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103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60718">
                <a:tc>
                  <a:txBody>
                    <a:bodyPr/>
                    <a:lstStyle/>
                    <a:p>
                      <a:pPr marL="92710" marR="10756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dd</a:t>
                      </a:r>
                      <a:r>
                        <a:rPr sz="23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tio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2300" spc="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2300" dirty="0">
                          <a:latin typeface="Verdana"/>
                          <a:cs typeface="Verdana"/>
                        </a:rPr>
                        <a:t>l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0" dirty="0">
                          <a:latin typeface="Verdana"/>
                          <a:cs typeface="Verdana"/>
                        </a:rPr>
                        <a:t>services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3426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493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Free</a:t>
                      </a:r>
                      <a:r>
                        <a:rPr sz="2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300" spc="-5" dirty="0">
                          <a:latin typeface="Verdana"/>
                          <a:cs typeface="Verdana"/>
                        </a:rPr>
                        <a:t>gifts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3426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025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300" spc="-5" dirty="0">
                          <a:latin typeface="Verdana"/>
                          <a:cs typeface="Verdana"/>
                        </a:rPr>
                        <a:t>Prizes</a:t>
                      </a:r>
                      <a:endParaRPr sz="2300">
                        <a:latin typeface="Verdana"/>
                        <a:cs typeface="Verdana"/>
                      </a:endParaRPr>
                    </a:p>
                  </a:txBody>
                  <a:tcPr marL="0" marR="0" marT="33426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1064545"/>
            <a:ext cx="4389011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Effective sales</a:t>
            </a:r>
            <a:r>
              <a:rPr sz="3200" spc="-44" dirty="0"/>
              <a:t> </a:t>
            </a:r>
            <a:r>
              <a:rPr sz="3200" spc="-4" dirty="0"/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1922636"/>
            <a:ext cx="6071746" cy="2256650"/>
          </a:xfrm>
          <a:prstGeom prst="rect">
            <a:avLst/>
          </a:prstGeom>
        </p:spPr>
        <p:txBody>
          <a:bodyPr vert="horz" wrap="square" lIns="0" tIns="88526" rIns="0" bIns="0" rtlCol="0">
            <a:spAutoFit/>
          </a:bodyPr>
          <a:lstStyle/>
          <a:p>
            <a:pPr marL="11135">
              <a:spcBef>
                <a:spcPts val="69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5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Short duration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64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Dificult to imitate </a:t>
            </a:r>
            <a:r>
              <a:rPr sz="2500" dirty="0">
                <a:latin typeface="Verdana"/>
                <a:cs typeface="Verdana"/>
              </a:rPr>
              <a:t>by </a:t>
            </a:r>
            <a:r>
              <a:rPr sz="2500" spc="-4" dirty="0">
                <a:latin typeface="Verdana"/>
                <a:cs typeface="Verdana"/>
              </a:rPr>
              <a:t>competitors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609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73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Difficult to </a:t>
            </a:r>
            <a:r>
              <a:rPr sz="2500" dirty="0">
                <a:latin typeface="Verdana"/>
                <a:cs typeface="Verdana"/>
              </a:rPr>
              <a:t>predict</a:t>
            </a:r>
            <a:endParaRPr sz="2500">
              <a:latin typeface="Verdana"/>
              <a:cs typeface="Verdana"/>
            </a:endParaRPr>
          </a:p>
          <a:p>
            <a:pPr marL="311233" marR="4454" indent="-300655">
              <a:lnSpc>
                <a:spcPts val="3042"/>
              </a:lnSpc>
              <a:spcBef>
                <a:spcPts val="718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90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Directed </a:t>
            </a:r>
            <a:r>
              <a:rPr sz="2500" dirty="0">
                <a:latin typeface="Verdana"/>
                <a:cs typeface="Verdana"/>
              </a:rPr>
              <a:t>at and </a:t>
            </a:r>
            <a:r>
              <a:rPr sz="2500" spc="-4" dirty="0">
                <a:latin typeface="Verdana"/>
                <a:cs typeface="Verdana"/>
              </a:rPr>
              <a:t>restricted to </a:t>
            </a:r>
            <a:r>
              <a:rPr sz="2500" spc="-150" dirty="0">
                <a:latin typeface="Verdana"/>
                <a:cs typeface="Verdana"/>
              </a:rPr>
              <a:t>specific </a:t>
            </a:r>
            <a:r>
              <a:rPr sz="2500" spc="-342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segments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1064545"/>
            <a:ext cx="4389011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smtClean="0"/>
              <a:t>Effective sales</a:t>
            </a:r>
            <a:r>
              <a:rPr sz="3200" spc="-44" smtClean="0"/>
              <a:t> </a:t>
            </a:r>
            <a:r>
              <a:rPr sz="3200" spc="-4" smtClean="0"/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2002305"/>
            <a:ext cx="6034823" cy="1997527"/>
          </a:xfrm>
          <a:prstGeom prst="rect">
            <a:avLst/>
          </a:prstGeom>
        </p:spPr>
        <p:txBody>
          <a:bodyPr vert="horz" wrap="square" lIns="0" tIns="12249" rIns="0" bIns="0" rtlCol="0">
            <a:spAutoFit/>
          </a:bodyPr>
          <a:lstStyle/>
          <a:p>
            <a:pPr marL="311233" marR="4454" indent="-300655">
              <a:lnSpc>
                <a:spcPct val="99800"/>
              </a:lnSpc>
              <a:spcBef>
                <a:spcPts val="96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8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Short duration: customers must not  be able to postpone buying  decisions . If the promotion is too  long, customers will also perceive it  as part of the </a:t>
            </a:r>
            <a:r>
              <a:rPr sz="2500">
                <a:latin typeface="Verdana"/>
                <a:cs typeface="Verdana"/>
              </a:rPr>
              <a:t>standard </a:t>
            </a:r>
            <a:r>
              <a:rPr sz="2500" smtClean="0">
                <a:latin typeface="Verdana"/>
                <a:cs typeface="Verdana"/>
              </a:rPr>
              <a:t>price.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1064545"/>
            <a:ext cx="4389011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Effective sales</a:t>
            </a:r>
            <a:r>
              <a:rPr sz="3200" spc="-44" dirty="0"/>
              <a:t> </a:t>
            </a:r>
            <a:r>
              <a:rPr sz="3200" spc="-4" dirty="0"/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1" y="2002305"/>
            <a:ext cx="6010388" cy="1997527"/>
          </a:xfrm>
          <a:prstGeom prst="rect">
            <a:avLst/>
          </a:prstGeom>
        </p:spPr>
        <p:txBody>
          <a:bodyPr vert="horz" wrap="square" lIns="0" tIns="12249" rIns="0" bIns="0" rtlCol="0">
            <a:spAutoFit/>
          </a:bodyPr>
          <a:lstStyle/>
          <a:p>
            <a:pPr marL="311790" marR="4454" indent="-301211">
              <a:lnSpc>
                <a:spcPct val="99800"/>
              </a:lnSpc>
              <a:spcBef>
                <a:spcPts val="96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73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Difficult to imitate </a:t>
            </a:r>
            <a:r>
              <a:rPr sz="2500" dirty="0">
                <a:latin typeface="Verdana"/>
                <a:cs typeface="Verdana"/>
              </a:rPr>
              <a:t>by </a:t>
            </a:r>
            <a:r>
              <a:rPr sz="2500" spc="-4" dirty="0">
                <a:latin typeface="Verdana"/>
                <a:cs typeface="Verdana"/>
              </a:rPr>
              <a:t>competitors  </a:t>
            </a:r>
            <a:r>
              <a:rPr sz="2500" spc="-1118" dirty="0">
                <a:latin typeface="Verdana"/>
                <a:cs typeface="Verdana"/>
              </a:rPr>
              <a:t>–</a:t>
            </a:r>
            <a:r>
              <a:rPr sz="2500" spc="-259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for </a:t>
            </a:r>
            <a:r>
              <a:rPr sz="2500" spc="-4" dirty="0">
                <a:latin typeface="Verdana"/>
                <a:cs typeface="Verdana"/>
              </a:rPr>
              <a:t>example airlines </a:t>
            </a:r>
            <a:r>
              <a:rPr sz="2500" dirty="0">
                <a:latin typeface="Verdana"/>
                <a:cs typeface="Verdana"/>
              </a:rPr>
              <a:t>that </a:t>
            </a:r>
            <a:r>
              <a:rPr sz="2500" spc="-4" dirty="0">
                <a:latin typeface="Verdana"/>
                <a:cs typeface="Verdana"/>
              </a:rPr>
              <a:t>arranege  co-operative </a:t>
            </a:r>
            <a:r>
              <a:rPr sz="2500" dirty="0">
                <a:latin typeface="Verdana"/>
                <a:cs typeface="Verdana"/>
              </a:rPr>
              <a:t>promotions </a:t>
            </a:r>
            <a:r>
              <a:rPr sz="2500" spc="-4" dirty="0">
                <a:latin typeface="Verdana"/>
                <a:cs typeface="Verdana"/>
              </a:rPr>
              <a:t>linking </a:t>
            </a:r>
            <a:r>
              <a:rPr sz="2500" dirty="0">
                <a:latin typeface="Verdana"/>
                <a:cs typeface="Verdana"/>
              </a:rPr>
              <a:t>a  </a:t>
            </a:r>
            <a:r>
              <a:rPr sz="2500" spc="-4" dirty="0">
                <a:latin typeface="Verdana"/>
                <a:cs typeface="Verdana"/>
              </a:rPr>
              <a:t>particular </a:t>
            </a:r>
            <a:r>
              <a:rPr sz="2500" dirty="0">
                <a:latin typeface="Verdana"/>
                <a:cs typeface="Verdana"/>
              </a:rPr>
              <a:t>hotel, </a:t>
            </a:r>
            <a:r>
              <a:rPr sz="2500" spc="-4" dirty="0">
                <a:latin typeface="Verdana"/>
                <a:cs typeface="Verdana"/>
              </a:rPr>
              <a:t>car rental </a:t>
            </a:r>
            <a:r>
              <a:rPr sz="2500" dirty="0">
                <a:latin typeface="Verdana"/>
                <a:cs typeface="Verdana"/>
              </a:rPr>
              <a:t>company  or</a:t>
            </a:r>
            <a:r>
              <a:rPr sz="2500" spc="-9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restaurant…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1064545"/>
            <a:ext cx="4389011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Effective sales</a:t>
            </a:r>
            <a:r>
              <a:rPr sz="3200" spc="-44" dirty="0"/>
              <a:t> </a:t>
            </a:r>
            <a:r>
              <a:rPr sz="3200" spc="-4" dirty="0"/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931923"/>
            <a:ext cx="8072119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986593" marR="4454" indent="-300655">
              <a:lnSpc>
                <a:spcPct val="99900"/>
              </a:lnSpc>
              <a:spcBef>
                <a:spcPts val="92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73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Difficult to </a:t>
            </a:r>
            <a:r>
              <a:rPr dirty="0"/>
              <a:t>predict – </a:t>
            </a:r>
            <a:r>
              <a:rPr spc="-4" dirty="0"/>
              <a:t>if </a:t>
            </a:r>
            <a:r>
              <a:rPr spc="-61" dirty="0"/>
              <a:t>customers  </a:t>
            </a:r>
            <a:r>
              <a:rPr dirty="0"/>
              <a:t>can </a:t>
            </a:r>
            <a:r>
              <a:rPr spc="-4" dirty="0"/>
              <a:t>predict </a:t>
            </a:r>
            <a:r>
              <a:rPr dirty="0"/>
              <a:t>sales </a:t>
            </a:r>
            <a:r>
              <a:rPr spc="-4" dirty="0"/>
              <a:t>promotions, they  may simply </a:t>
            </a:r>
            <a:r>
              <a:rPr dirty="0"/>
              <a:t>postpone </a:t>
            </a:r>
            <a:r>
              <a:rPr spc="-4" dirty="0"/>
              <a:t>their </a:t>
            </a:r>
            <a:r>
              <a:rPr dirty="0"/>
              <a:t>buying  decision.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1064545"/>
            <a:ext cx="4389011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Effective sales</a:t>
            </a:r>
            <a:r>
              <a:rPr sz="3200" spc="-44" dirty="0"/>
              <a:t> </a:t>
            </a:r>
            <a:r>
              <a:rPr sz="3200" spc="-4" dirty="0"/>
              <a:t>promotion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86207" y="1974641"/>
            <a:ext cx="5799164" cy="3742230"/>
          </a:xfrm>
          <a:prstGeom prst="rect">
            <a:avLst/>
          </a:prstGeom>
        </p:spPr>
        <p:txBody>
          <a:bodyPr vert="horz" wrap="square" lIns="0" tIns="48438" rIns="0" bIns="0" rtlCol="0">
            <a:spAutoFit/>
          </a:bodyPr>
          <a:lstStyle/>
          <a:p>
            <a:pPr marL="18930" marR="4454" indent="-8352">
              <a:lnSpc>
                <a:spcPts val="2367"/>
              </a:lnSpc>
              <a:spcBef>
                <a:spcPts val="381"/>
              </a:spcBef>
            </a:pPr>
            <a:r>
              <a:rPr sz="2200" spc="-4" dirty="0">
                <a:latin typeface="Verdana"/>
                <a:cs typeface="Verdana"/>
              </a:rPr>
              <a:t>Directed at and restricted to specific  segments – this is to avoid </a:t>
            </a:r>
            <a:r>
              <a:rPr sz="2200" dirty="0">
                <a:latin typeface="Verdana"/>
                <a:cs typeface="Verdana"/>
              </a:rPr>
              <a:t>the </a:t>
            </a:r>
            <a:r>
              <a:rPr sz="2200" spc="-4" dirty="0">
                <a:latin typeface="Verdana"/>
                <a:cs typeface="Verdana"/>
              </a:rPr>
              <a:t>diluition of  total sales revenue which occurs if  unnecessary incentives are offered to all  customers, some </a:t>
            </a:r>
            <a:r>
              <a:rPr sz="2200" dirty="0">
                <a:latin typeface="Verdana"/>
                <a:cs typeface="Verdana"/>
              </a:rPr>
              <a:t>of </a:t>
            </a:r>
            <a:r>
              <a:rPr sz="2200" spc="-4" dirty="0">
                <a:latin typeface="Verdana"/>
                <a:cs typeface="Verdana"/>
              </a:rPr>
              <a:t>whom intended </a:t>
            </a:r>
            <a:r>
              <a:rPr sz="2200" dirty="0">
                <a:latin typeface="Verdana"/>
                <a:cs typeface="Verdana"/>
              </a:rPr>
              <a:t>to  </a:t>
            </a:r>
            <a:r>
              <a:rPr sz="2200" spc="-4" dirty="0">
                <a:latin typeface="Verdana"/>
                <a:cs typeface="Verdana"/>
              </a:rPr>
              <a:t>buy without the </a:t>
            </a:r>
            <a:r>
              <a:rPr sz="2200" dirty="0">
                <a:latin typeface="Verdana"/>
                <a:cs typeface="Verdana"/>
              </a:rPr>
              <a:t>added </a:t>
            </a:r>
            <a:r>
              <a:rPr sz="2200" spc="-4" dirty="0">
                <a:latin typeface="Verdana"/>
                <a:cs typeface="Verdana"/>
              </a:rPr>
              <a:t>incentive. For this  reason airlines that offer sales promotions  on overseas trips would specify a  </a:t>
            </a:r>
            <a:r>
              <a:rPr sz="2200" dirty="0">
                <a:latin typeface="Verdana"/>
                <a:cs typeface="Verdana"/>
              </a:rPr>
              <a:t>minimum </a:t>
            </a:r>
            <a:r>
              <a:rPr sz="2200" spc="-9" dirty="0">
                <a:latin typeface="Verdana"/>
                <a:cs typeface="Verdana"/>
              </a:rPr>
              <a:t>stay </a:t>
            </a:r>
            <a:r>
              <a:rPr sz="2200" spc="-4" dirty="0">
                <a:latin typeface="Verdana"/>
                <a:cs typeface="Verdana"/>
              </a:rPr>
              <a:t>at </a:t>
            </a:r>
            <a:r>
              <a:rPr sz="2200" dirty="0">
                <a:latin typeface="Verdana"/>
                <a:cs typeface="Verdana"/>
              </a:rPr>
              <a:t>the </a:t>
            </a:r>
            <a:r>
              <a:rPr sz="2200" spc="-4" dirty="0">
                <a:latin typeface="Verdana"/>
                <a:cs typeface="Verdana"/>
              </a:rPr>
              <a:t>destination (often 7  days or more), to avoid having business  travellers using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4" dirty="0">
                <a:latin typeface="Verdana"/>
                <a:cs typeface="Verdana"/>
              </a:rPr>
              <a:t> promotion.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24649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Public</a:t>
            </a:r>
            <a:r>
              <a:rPr sz="3200" spc="-8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Relations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69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931923"/>
            <a:ext cx="8072119" cy="1119802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987150" marR="4454" indent="40087">
              <a:lnSpc>
                <a:spcPct val="99900"/>
              </a:lnSpc>
              <a:spcBef>
                <a:spcPts val="92"/>
              </a:spcBef>
            </a:pPr>
            <a:r>
              <a:rPr dirty="0"/>
              <a:t>Public </a:t>
            </a:r>
            <a:r>
              <a:rPr spc="-4" dirty="0"/>
              <a:t>Relations </a:t>
            </a:r>
            <a:r>
              <a:rPr dirty="0"/>
              <a:t>Involves </a:t>
            </a:r>
            <a:r>
              <a:rPr spc="-4" dirty="0"/>
              <a:t>Building  </a:t>
            </a:r>
            <a:r>
              <a:rPr dirty="0"/>
              <a:t>Good </a:t>
            </a:r>
            <a:r>
              <a:rPr spc="-4" dirty="0"/>
              <a:t>Relations With </a:t>
            </a:r>
            <a:r>
              <a:rPr dirty="0"/>
              <a:t>the </a:t>
            </a:r>
            <a:r>
              <a:rPr spc="-4" dirty="0"/>
              <a:t>Company’s  Various Publics </a:t>
            </a:r>
            <a:r>
              <a:rPr dirty="0"/>
              <a:t>by </a:t>
            </a:r>
            <a:r>
              <a:rPr spc="-4" dirty="0"/>
              <a:t>Obtaining  Favorable Publicity, Building </a:t>
            </a:r>
            <a:r>
              <a:rPr dirty="0"/>
              <a:t>Up a  Good </a:t>
            </a:r>
            <a:r>
              <a:rPr spc="-4" dirty="0"/>
              <a:t>Corporate </a:t>
            </a:r>
            <a:r>
              <a:rPr dirty="0"/>
              <a:t>Image, and  </a:t>
            </a:r>
            <a:r>
              <a:rPr spc="-4" dirty="0"/>
              <a:t>Handling </a:t>
            </a:r>
            <a:r>
              <a:rPr dirty="0"/>
              <a:t>or </a:t>
            </a:r>
            <a:r>
              <a:rPr spc="-4" dirty="0"/>
              <a:t>Heading </a:t>
            </a:r>
            <a:r>
              <a:rPr dirty="0"/>
              <a:t>Off  </a:t>
            </a:r>
            <a:r>
              <a:rPr spc="-4" dirty="0"/>
              <a:t>Unfavorable Rumors, Stories, </a:t>
            </a:r>
            <a:r>
              <a:rPr dirty="0"/>
              <a:t>and  </a:t>
            </a:r>
            <a:r>
              <a:rPr spc="-4" dirty="0"/>
              <a:t>Events.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7467600" cy="1143000"/>
          </a:xfrm>
          <a:prstGeom prst="rect">
            <a:avLst/>
          </a:prstGeom>
          <a:ln w="25907">
            <a:solidFill>
              <a:srgbClr val="FD853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508634">
              <a:lnSpc>
                <a:spcPct val="100000"/>
              </a:lnSpc>
            </a:pPr>
            <a:r>
              <a:rPr sz="3000" spc="-30" dirty="0">
                <a:solidFill>
                  <a:srgbClr val="006FC0"/>
                </a:solidFill>
              </a:rPr>
              <a:t>I</a:t>
            </a:r>
            <a:r>
              <a:rPr spc="-30" dirty="0">
                <a:solidFill>
                  <a:srgbClr val="006FC0"/>
                </a:solidFill>
              </a:rPr>
              <a:t>MPORTANCE </a:t>
            </a:r>
            <a:r>
              <a:rPr sz="3000" spc="-5" dirty="0">
                <a:solidFill>
                  <a:srgbClr val="006FC0"/>
                </a:solidFill>
              </a:rPr>
              <a:t>O</a:t>
            </a:r>
            <a:r>
              <a:rPr spc="-5" dirty="0">
                <a:solidFill>
                  <a:srgbClr val="006FC0"/>
                </a:solidFill>
              </a:rPr>
              <a:t>F </a:t>
            </a:r>
            <a:r>
              <a:rPr sz="3000" spc="-5" dirty="0">
                <a:solidFill>
                  <a:srgbClr val="006FC0"/>
                </a:solidFill>
              </a:rPr>
              <a:t>M</a:t>
            </a:r>
            <a:r>
              <a:rPr spc="-5" dirty="0">
                <a:solidFill>
                  <a:srgbClr val="006FC0"/>
                </a:solidFill>
              </a:rPr>
              <a:t>ARKETING</a:t>
            </a:r>
            <a:r>
              <a:rPr spc="-50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R</a:t>
            </a:r>
            <a:r>
              <a:rPr spc="-5" dirty="0">
                <a:solidFill>
                  <a:srgbClr val="006FC0"/>
                </a:solidFill>
              </a:rPr>
              <a:t>ESEARCH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66671"/>
            <a:ext cx="7023100" cy="34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Large </a:t>
            </a:r>
            <a:r>
              <a:rPr sz="2400" spc="-5" dirty="0">
                <a:latin typeface="Georgia"/>
                <a:cs typeface="Georgia"/>
              </a:rPr>
              <a:t>spending </a:t>
            </a:r>
            <a:r>
              <a:rPr sz="2400" dirty="0">
                <a:latin typeface="Georgia"/>
                <a:cs typeface="Georgia"/>
              </a:rPr>
              <a:t>&amp; </a:t>
            </a:r>
            <a:r>
              <a:rPr sz="2400" spc="-5" dirty="0">
                <a:latin typeface="Georgia"/>
                <a:cs typeface="Georgia"/>
              </a:rPr>
              <a:t>inbuilt expectation of return on  </a:t>
            </a:r>
            <a:r>
              <a:rPr sz="2400" dirty="0">
                <a:latin typeface="Georgia"/>
                <a:cs typeface="Georgia"/>
              </a:rPr>
              <a:t>investment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expenditure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Confident step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forward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Meeting </a:t>
            </a:r>
            <a:r>
              <a:rPr sz="2400" dirty="0">
                <a:latin typeface="Georgia"/>
                <a:cs typeface="Georgia"/>
              </a:rPr>
              <a:t>marketing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objectives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Helps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decision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making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Finding </a:t>
            </a:r>
            <a:r>
              <a:rPr sz="2400" spc="-5" dirty="0">
                <a:latin typeface="Georgia"/>
                <a:cs typeface="Georgia"/>
              </a:rPr>
              <a:t>solution to </a:t>
            </a:r>
            <a:r>
              <a:rPr sz="2400" dirty="0">
                <a:latin typeface="Georgia"/>
                <a:cs typeface="Georgia"/>
              </a:rPr>
              <a:t>marketing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problems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New </a:t>
            </a:r>
            <a:r>
              <a:rPr sz="2400" dirty="0">
                <a:latin typeface="Georgia"/>
                <a:cs typeface="Georgia"/>
              </a:rPr>
              <a:t>markets </a:t>
            </a:r>
            <a:r>
              <a:rPr sz="2400" spc="-5" dirty="0">
                <a:latin typeface="Georgia"/>
                <a:cs typeface="Georgia"/>
              </a:rPr>
              <a:t>or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avenues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Key </a:t>
            </a:r>
            <a:r>
              <a:rPr sz="2400" spc="-5" dirty="0">
                <a:latin typeface="Georgia"/>
                <a:cs typeface="Georgia"/>
              </a:rPr>
              <a:t>questions </a:t>
            </a:r>
            <a:r>
              <a:rPr sz="2400" dirty="0">
                <a:latin typeface="Georgia"/>
                <a:cs typeface="Georgia"/>
              </a:rPr>
              <a:t>get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answered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24649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Public</a:t>
            </a:r>
            <a:r>
              <a:rPr sz="3200" spc="-8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Relations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931923"/>
            <a:ext cx="8072119" cy="566366"/>
          </a:xfrm>
          <a:prstGeom prst="rect">
            <a:avLst/>
          </a:prstGeom>
        </p:spPr>
        <p:txBody>
          <a:bodyPr vert="horz" wrap="square" lIns="0" tIns="12249" rIns="0" bIns="0" rtlCol="0">
            <a:spAutoFit/>
          </a:bodyPr>
          <a:lstStyle/>
          <a:p>
            <a:pPr marL="987150" marR="4454" indent="-73493">
              <a:lnSpc>
                <a:spcPct val="99800"/>
              </a:lnSpc>
              <a:spcBef>
                <a:spcPts val="96"/>
              </a:spcBef>
            </a:pPr>
            <a:r>
              <a:rPr dirty="0"/>
              <a:t>The </a:t>
            </a:r>
            <a:r>
              <a:rPr spc="-4" dirty="0"/>
              <a:t>activities </a:t>
            </a:r>
            <a:r>
              <a:rPr dirty="0"/>
              <a:t>that a </a:t>
            </a:r>
            <a:r>
              <a:rPr spc="-4" dirty="0"/>
              <a:t>tourism </a:t>
            </a:r>
            <a:r>
              <a:rPr dirty="0"/>
              <a:t>or  </a:t>
            </a:r>
            <a:r>
              <a:rPr spc="-4" dirty="0"/>
              <a:t>hospitality organization uses to  maintain </a:t>
            </a:r>
            <a:r>
              <a:rPr dirty="0"/>
              <a:t>or improve </a:t>
            </a:r>
            <a:r>
              <a:rPr spc="-4" dirty="0"/>
              <a:t>its relationship  with </a:t>
            </a:r>
            <a:r>
              <a:rPr dirty="0"/>
              <a:t>other </a:t>
            </a:r>
            <a:r>
              <a:rPr spc="-4" dirty="0"/>
              <a:t>organizations </a:t>
            </a:r>
            <a:r>
              <a:rPr dirty="0"/>
              <a:t>or  </a:t>
            </a:r>
            <a:r>
              <a:rPr spc="-4" dirty="0"/>
              <a:t>individuals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1" y="505763"/>
            <a:ext cx="2512428" cy="38057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pc="-4" dirty="0">
                <a:solidFill>
                  <a:srgbClr val="329965"/>
                </a:solidFill>
              </a:rPr>
              <a:t>Public</a:t>
            </a:r>
            <a:r>
              <a:rPr spc="-61" dirty="0">
                <a:solidFill>
                  <a:srgbClr val="329965"/>
                </a:solidFill>
              </a:rPr>
              <a:t> </a:t>
            </a:r>
            <a:r>
              <a:rPr spc="-4" dirty="0">
                <a:solidFill>
                  <a:srgbClr val="329965"/>
                </a:solidFill>
              </a:rPr>
              <a:t>Relations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800895" y="955740"/>
            <a:ext cx="6289160" cy="5585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5147572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Functions </a:t>
            </a:r>
            <a:r>
              <a:rPr sz="3200" dirty="0"/>
              <a:t>of </a:t>
            </a:r>
            <a:r>
              <a:rPr sz="3200" spc="-4" dirty="0"/>
              <a:t>PR</a:t>
            </a:r>
            <a:r>
              <a:rPr sz="3200" spc="-61" dirty="0"/>
              <a:t> </a:t>
            </a:r>
            <a:r>
              <a:rPr sz="3200" spc="-4" dirty="0"/>
              <a:t>Departments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1" y="1945596"/>
            <a:ext cx="4308648" cy="4022743"/>
          </a:xfrm>
          <a:prstGeom prst="rect">
            <a:avLst/>
          </a:prstGeom>
        </p:spPr>
        <p:txBody>
          <a:bodyPr vert="horz" wrap="square" lIns="0" tIns="41758" rIns="0" bIns="0" rtlCol="0">
            <a:spAutoFit/>
          </a:bodyPr>
          <a:lstStyle/>
          <a:p>
            <a:pPr marL="11135">
              <a:spcBef>
                <a:spcPts val="329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latin typeface="Verdana"/>
                <a:cs typeface="Verdana"/>
              </a:rPr>
              <a:t>Establishing </a:t>
            </a:r>
            <a:r>
              <a:rPr sz="2100" dirty="0">
                <a:latin typeface="Verdana"/>
                <a:cs typeface="Verdana"/>
              </a:rPr>
              <a:t>corporate</a:t>
            </a:r>
            <a:r>
              <a:rPr sz="2100" spc="-26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identity</a:t>
            </a:r>
            <a:endParaRPr sz="2100">
              <a:latin typeface="Verdana"/>
              <a:cs typeface="Verdana"/>
            </a:endParaRPr>
          </a:p>
          <a:p>
            <a:pPr marL="11135">
              <a:spcBef>
                <a:spcPts val="241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dirty="0">
                <a:latin typeface="Verdana"/>
                <a:cs typeface="Verdana"/>
              </a:rPr>
              <a:t>Government</a:t>
            </a:r>
            <a:r>
              <a:rPr sz="2100" spc="-9" dirty="0">
                <a:latin typeface="Verdana"/>
                <a:cs typeface="Verdana"/>
              </a:rPr>
              <a:t> </a:t>
            </a:r>
            <a:r>
              <a:rPr sz="2100" spc="-4" dirty="0">
                <a:latin typeface="Verdana"/>
                <a:cs typeface="Verdana"/>
              </a:rPr>
              <a:t>relations</a:t>
            </a:r>
            <a:endParaRPr sz="2100">
              <a:latin typeface="Verdana"/>
              <a:cs typeface="Verdana"/>
            </a:endParaRPr>
          </a:p>
          <a:p>
            <a:pPr marL="11135">
              <a:spcBef>
                <a:spcPts val="254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latin typeface="Verdana"/>
                <a:cs typeface="Verdana"/>
              </a:rPr>
              <a:t>Crisis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spc="-4" dirty="0">
                <a:latin typeface="Verdana"/>
                <a:cs typeface="Verdana"/>
              </a:rPr>
              <a:t>management</a:t>
            </a:r>
            <a:endParaRPr sz="2100">
              <a:latin typeface="Verdana"/>
              <a:cs typeface="Verdana"/>
            </a:endParaRPr>
          </a:p>
          <a:p>
            <a:pPr marL="11135">
              <a:spcBef>
                <a:spcPts val="241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latin typeface="Verdana"/>
                <a:cs typeface="Verdana"/>
              </a:rPr>
              <a:t>Internal </a:t>
            </a:r>
            <a:r>
              <a:rPr sz="2100" dirty="0">
                <a:latin typeface="Verdana"/>
                <a:cs typeface="Verdana"/>
              </a:rPr>
              <a:t>communications</a:t>
            </a:r>
            <a:endParaRPr sz="2100">
              <a:latin typeface="Verdana"/>
              <a:cs typeface="Verdana"/>
            </a:endParaRPr>
          </a:p>
          <a:p>
            <a:pPr marL="11135">
              <a:spcBef>
                <a:spcPts val="250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latin typeface="Verdana"/>
                <a:cs typeface="Verdana"/>
              </a:rPr>
              <a:t>Customer relations</a:t>
            </a:r>
            <a:endParaRPr sz="2100">
              <a:latin typeface="Verdana"/>
              <a:cs typeface="Verdana"/>
            </a:endParaRPr>
          </a:p>
          <a:p>
            <a:pPr marL="11135">
              <a:spcBef>
                <a:spcPts val="192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latin typeface="Arial"/>
                <a:cs typeface="Arial"/>
              </a:rPr>
              <a:t>Press Relations</a:t>
            </a:r>
            <a:endParaRPr sz="2100">
              <a:latin typeface="Arial"/>
              <a:cs typeface="Arial"/>
            </a:endParaRPr>
          </a:p>
          <a:p>
            <a:pPr marL="11135">
              <a:spcBef>
                <a:spcPts val="241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latin typeface="Arial"/>
                <a:cs typeface="Arial"/>
              </a:rPr>
              <a:t>Product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4" dirty="0">
                <a:latin typeface="Arial"/>
                <a:cs typeface="Arial"/>
              </a:rPr>
              <a:t>Publicity</a:t>
            </a:r>
            <a:endParaRPr sz="2100">
              <a:latin typeface="Arial"/>
              <a:cs typeface="Arial"/>
            </a:endParaRPr>
          </a:p>
          <a:p>
            <a:pPr marL="11135">
              <a:spcBef>
                <a:spcPts val="250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spc="-4" dirty="0">
                <a:latin typeface="Arial"/>
                <a:cs typeface="Arial"/>
              </a:rPr>
              <a:t>Corporate Communication</a:t>
            </a:r>
            <a:endParaRPr sz="2100">
              <a:latin typeface="Arial"/>
              <a:cs typeface="Arial"/>
            </a:endParaRPr>
          </a:p>
          <a:p>
            <a:pPr marL="11135">
              <a:spcBef>
                <a:spcPts val="246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dirty="0">
                <a:latin typeface="Arial"/>
                <a:cs typeface="Arial"/>
              </a:rPr>
              <a:t>Lobbying</a:t>
            </a:r>
            <a:endParaRPr sz="2100">
              <a:latin typeface="Arial"/>
              <a:cs typeface="Arial"/>
            </a:endParaRPr>
          </a:p>
          <a:p>
            <a:pPr marL="11135">
              <a:spcBef>
                <a:spcPts val="250"/>
              </a:spcBef>
              <a:tabLst>
                <a:tab pos="311233" algn="l"/>
              </a:tabLst>
            </a:pPr>
            <a:r>
              <a:rPr sz="1500" spc="2153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z="1500" spc="2153" dirty="0">
                <a:solidFill>
                  <a:srgbClr val="006565"/>
                </a:solidFill>
                <a:latin typeface="Times New Roman"/>
                <a:cs typeface="Times New Roman"/>
              </a:rPr>
              <a:t>	</a:t>
            </a:r>
            <a:r>
              <a:rPr sz="2100" dirty="0">
                <a:latin typeface="Arial"/>
                <a:cs typeface="Arial"/>
              </a:rPr>
              <a:t>Counseling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24649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Public</a:t>
            </a:r>
            <a:r>
              <a:rPr sz="3200" spc="-83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Relations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91765" y="1998155"/>
            <a:ext cx="5364227" cy="2272840"/>
          </a:xfrm>
          <a:prstGeom prst="rect">
            <a:avLst/>
          </a:prstGeom>
        </p:spPr>
        <p:txBody>
          <a:bodyPr vert="horz" wrap="square" lIns="0" tIns="10579" rIns="0" bIns="0" rtlCol="0">
            <a:spAutoFit/>
          </a:bodyPr>
          <a:lstStyle/>
          <a:p>
            <a:pPr marL="262238" marR="4454" indent="-251659">
              <a:spcBef>
                <a:spcPts val="83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262794" algn="l"/>
              </a:tabLst>
            </a:pPr>
            <a:r>
              <a:rPr sz="2200" spc="-9" dirty="0">
                <a:latin typeface="Arial"/>
                <a:cs typeface="Arial"/>
              </a:rPr>
              <a:t>Build </a:t>
            </a:r>
            <a:r>
              <a:rPr sz="2200" spc="-4" dirty="0">
                <a:latin typeface="Arial"/>
                <a:cs typeface="Arial"/>
              </a:rPr>
              <a:t>Awareness, comprehension, positive  attitude.</a:t>
            </a:r>
            <a:endParaRPr sz="2200">
              <a:latin typeface="Arial"/>
              <a:cs typeface="Arial"/>
            </a:endParaRPr>
          </a:p>
          <a:p>
            <a:pPr marL="262238" indent="-251659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262794" algn="l"/>
              </a:tabLst>
            </a:pPr>
            <a:r>
              <a:rPr sz="2200" spc="-9" dirty="0">
                <a:latin typeface="Arial"/>
                <a:cs typeface="Arial"/>
              </a:rPr>
              <a:t>Build</a:t>
            </a:r>
            <a:r>
              <a:rPr sz="2200" spc="-4" dirty="0">
                <a:latin typeface="Arial"/>
                <a:cs typeface="Arial"/>
              </a:rPr>
              <a:t> Credibility</a:t>
            </a:r>
            <a:endParaRPr sz="2200">
              <a:latin typeface="Arial"/>
              <a:cs typeface="Arial"/>
            </a:endParaRPr>
          </a:p>
          <a:p>
            <a:pPr marL="262238" marR="388624" indent="-251659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262794" algn="l"/>
              </a:tabLst>
            </a:pPr>
            <a:r>
              <a:rPr sz="2200" spc="-4" dirty="0">
                <a:latin typeface="Arial"/>
                <a:cs typeface="Arial"/>
              </a:rPr>
              <a:t>Stimulate the Sales Force and Channel  Intermediaries</a:t>
            </a:r>
            <a:endParaRPr sz="2200">
              <a:latin typeface="Arial"/>
              <a:cs typeface="Arial"/>
            </a:endParaRPr>
          </a:p>
          <a:p>
            <a:pPr marL="262238" indent="-251659">
              <a:spcBef>
                <a:spcPts val="526"/>
              </a:spcBef>
              <a:buClr>
                <a:srgbClr val="99CCCC"/>
              </a:buClr>
              <a:buSzPct val="72000"/>
              <a:buFont typeface="Wingdings"/>
              <a:buChar char=""/>
              <a:tabLst>
                <a:tab pos="262794" algn="l"/>
              </a:tabLst>
            </a:pPr>
            <a:r>
              <a:rPr sz="2200" spc="-4" dirty="0">
                <a:latin typeface="Arial"/>
                <a:cs typeface="Arial"/>
              </a:rPr>
              <a:t>Sales-and-Profit Contribution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8075" cy="749907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627478" marR="4454">
              <a:spcBef>
                <a:spcPts val="88"/>
              </a:spcBef>
            </a:pPr>
            <a:r>
              <a:rPr spc="-4" dirty="0"/>
              <a:t>Public Relations Techniques Available  to the Tourism </a:t>
            </a:r>
            <a:r>
              <a:rPr spc="-9" dirty="0"/>
              <a:t>and </a:t>
            </a:r>
            <a:r>
              <a:rPr spc="-4" dirty="0"/>
              <a:t>Hospitality</a:t>
            </a:r>
            <a:r>
              <a:rPr spc="-31" dirty="0"/>
              <a:t> </a:t>
            </a:r>
            <a:r>
              <a:rPr spc="-4" dirty="0"/>
              <a:t>Industry</a:t>
            </a:r>
          </a:p>
        </p:txBody>
      </p:sp>
      <p:sp>
        <p:nvSpPr>
          <p:cNvPr id="3" name="object 3"/>
          <p:cNvSpPr/>
          <p:nvPr/>
        </p:nvSpPr>
        <p:spPr>
          <a:xfrm>
            <a:off x="1834777" y="1694099"/>
            <a:ext cx="6255277" cy="4846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74</a:t>
            </a:fld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810" y="1064545"/>
            <a:ext cx="2824649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  <a:latin typeface="Arial"/>
                <a:cs typeface="Arial"/>
              </a:rPr>
              <a:t>Public</a:t>
            </a:r>
            <a:r>
              <a:rPr sz="3200" spc="-83" dirty="0">
                <a:solidFill>
                  <a:srgbClr val="329965"/>
                </a:solidFill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329965"/>
                </a:solidFill>
                <a:latin typeface="Arial"/>
                <a:cs typeface="Arial"/>
              </a:rPr>
              <a:t>Relations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29480" y="2151682"/>
            <a:ext cx="2758404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4" dirty="0">
                <a:latin typeface="Verdana"/>
                <a:cs typeface="Verdana"/>
              </a:rPr>
              <a:t>Read Public relations text….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68088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Direct</a:t>
            </a:r>
            <a:r>
              <a:rPr sz="3200" spc="-75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Marketing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94027" y="2002305"/>
            <a:ext cx="5609116" cy="3171646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 marR="4454" indent="40087">
              <a:lnSpc>
                <a:spcPct val="99900"/>
              </a:lnSpc>
              <a:spcBef>
                <a:spcPts val="92"/>
              </a:spcBef>
            </a:pPr>
            <a:r>
              <a:rPr sz="2500" spc="-4" dirty="0">
                <a:latin typeface="Verdana"/>
                <a:cs typeface="Verdana"/>
              </a:rPr>
              <a:t>It’s </a:t>
            </a:r>
            <a:r>
              <a:rPr sz="2500" dirty="0">
                <a:latin typeface="Verdana"/>
                <a:cs typeface="Verdana"/>
              </a:rPr>
              <a:t>the use of </a:t>
            </a:r>
            <a:r>
              <a:rPr sz="2500" spc="-4" dirty="0">
                <a:latin typeface="Verdana"/>
                <a:cs typeface="Verdana"/>
              </a:rPr>
              <a:t>advertising methods  </a:t>
            </a:r>
            <a:r>
              <a:rPr sz="2500" dirty="0">
                <a:latin typeface="Verdana"/>
                <a:cs typeface="Verdana"/>
              </a:rPr>
              <a:t>(for </a:t>
            </a:r>
            <a:r>
              <a:rPr sz="2500" spc="-4" dirty="0">
                <a:latin typeface="Verdana"/>
                <a:cs typeface="Verdana"/>
              </a:rPr>
              <a:t>example, mail, </a:t>
            </a:r>
            <a:r>
              <a:rPr sz="2500" dirty="0">
                <a:latin typeface="Verdana"/>
                <a:cs typeface="Verdana"/>
              </a:rPr>
              <a:t>mass </a:t>
            </a:r>
            <a:r>
              <a:rPr sz="2500" spc="-4" dirty="0">
                <a:latin typeface="Verdana"/>
                <a:cs typeface="Verdana"/>
              </a:rPr>
              <a:t>media,  telephone </a:t>
            </a:r>
            <a:r>
              <a:rPr sz="2500" dirty="0">
                <a:latin typeface="Verdana"/>
                <a:cs typeface="Verdana"/>
              </a:rPr>
              <a:t>or </a:t>
            </a:r>
            <a:r>
              <a:rPr sz="2500" spc="-4" dirty="0">
                <a:latin typeface="Verdana"/>
                <a:cs typeface="Verdana"/>
              </a:rPr>
              <a:t>intecative devices) to  handle all </a:t>
            </a:r>
            <a:r>
              <a:rPr sz="2500" dirty="0">
                <a:latin typeface="Verdana"/>
                <a:cs typeface="Verdana"/>
              </a:rPr>
              <a:t>or some </a:t>
            </a:r>
            <a:r>
              <a:rPr sz="2500" spc="-4" dirty="0">
                <a:latin typeface="Verdana"/>
                <a:cs typeface="Verdana"/>
              </a:rPr>
              <a:t>portion </a:t>
            </a:r>
            <a:r>
              <a:rPr sz="2500" dirty="0">
                <a:latin typeface="Verdana"/>
                <a:cs typeface="Verdana"/>
              </a:rPr>
              <a:t>of the  </a:t>
            </a:r>
            <a:r>
              <a:rPr sz="2500" spc="-4" dirty="0">
                <a:latin typeface="Verdana"/>
                <a:cs typeface="Verdana"/>
              </a:rPr>
              <a:t>selling </a:t>
            </a:r>
            <a:r>
              <a:rPr sz="2500" dirty="0">
                <a:latin typeface="Verdana"/>
                <a:cs typeface="Verdana"/>
              </a:rPr>
              <a:t>process </a:t>
            </a:r>
            <a:r>
              <a:rPr sz="2500" spc="-4" dirty="0">
                <a:latin typeface="Verdana"/>
                <a:cs typeface="Verdana"/>
              </a:rPr>
              <a:t>handked </a:t>
            </a:r>
            <a:r>
              <a:rPr sz="2500" dirty="0">
                <a:latin typeface="Verdana"/>
                <a:cs typeface="Verdana"/>
              </a:rPr>
              <a:t>by  </a:t>
            </a:r>
            <a:r>
              <a:rPr sz="2500" spc="-4" dirty="0">
                <a:latin typeface="Verdana"/>
                <a:cs typeface="Verdana"/>
              </a:rPr>
              <a:t>personal, face </a:t>
            </a:r>
            <a:r>
              <a:rPr sz="2500" spc="4" dirty="0">
                <a:latin typeface="Verdana"/>
                <a:cs typeface="Verdana"/>
              </a:rPr>
              <a:t>to </a:t>
            </a:r>
            <a:r>
              <a:rPr sz="2500" spc="-4" dirty="0">
                <a:latin typeface="Verdana"/>
                <a:cs typeface="Verdana"/>
              </a:rPr>
              <a:t>face</a:t>
            </a:r>
            <a:r>
              <a:rPr sz="2500" spc="-13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contact.</a:t>
            </a:r>
            <a:endParaRPr sz="2500">
              <a:latin typeface="Verdana"/>
              <a:cs typeface="Verdana"/>
            </a:endParaRPr>
          </a:p>
          <a:p>
            <a:pPr marL="50666">
              <a:spcBef>
                <a:spcPts val="1925"/>
              </a:spcBef>
            </a:pPr>
            <a:r>
              <a:rPr sz="1200" i="1" dirty="0">
                <a:latin typeface="Verdana"/>
                <a:cs typeface="Verdana"/>
              </a:rPr>
              <a:t>Consider </a:t>
            </a:r>
            <a:r>
              <a:rPr sz="1200" i="1" spc="-4" dirty="0">
                <a:latin typeface="Verdana"/>
                <a:cs typeface="Verdana"/>
              </a:rPr>
              <a:t>Internet</a:t>
            </a:r>
            <a:r>
              <a:rPr sz="1200" i="1" spc="-9" dirty="0">
                <a:latin typeface="Verdana"/>
                <a:cs typeface="Verdana"/>
              </a:rPr>
              <a:t> </a:t>
            </a:r>
            <a:r>
              <a:rPr sz="1200" i="1" spc="-4" dirty="0">
                <a:latin typeface="Verdana"/>
                <a:cs typeface="Verdana"/>
              </a:rPr>
              <a:t>Impact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2868088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</a:rPr>
              <a:t>Direct</a:t>
            </a:r>
            <a:r>
              <a:rPr sz="3200" spc="-75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Marketing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14532" y="2003688"/>
            <a:ext cx="5816540" cy="1933723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92423" marR="4454" indent="-81845">
              <a:lnSpc>
                <a:spcPct val="100099"/>
              </a:lnSpc>
              <a:spcBef>
                <a:spcPts val="79"/>
              </a:spcBef>
            </a:pPr>
            <a:r>
              <a:rPr sz="2500" spc="-4" dirty="0">
                <a:latin typeface="Verdana"/>
                <a:cs typeface="Verdana"/>
              </a:rPr>
              <a:t>Direct marketing is </a:t>
            </a:r>
            <a:r>
              <a:rPr sz="2500" dirty="0">
                <a:latin typeface="Verdana"/>
                <a:cs typeface="Verdana"/>
              </a:rPr>
              <a:t>an </a:t>
            </a:r>
            <a:r>
              <a:rPr sz="2500" spc="-4" dirty="0">
                <a:latin typeface="Verdana"/>
                <a:cs typeface="Verdana"/>
              </a:rPr>
              <a:t>interactive  system </a:t>
            </a:r>
            <a:r>
              <a:rPr sz="2500" spc="-9" dirty="0">
                <a:latin typeface="Verdana"/>
                <a:cs typeface="Verdana"/>
              </a:rPr>
              <a:t>of </a:t>
            </a:r>
            <a:r>
              <a:rPr sz="2500" spc="-4" dirty="0">
                <a:latin typeface="Verdana"/>
                <a:cs typeface="Verdana"/>
              </a:rPr>
              <a:t>marketing which uses one  </a:t>
            </a:r>
            <a:r>
              <a:rPr sz="2500" dirty="0">
                <a:latin typeface="Verdana"/>
                <a:cs typeface="Verdana"/>
              </a:rPr>
              <a:t>or more </a:t>
            </a:r>
            <a:r>
              <a:rPr sz="2500" spc="-4" dirty="0">
                <a:latin typeface="Verdana"/>
                <a:cs typeface="Verdana"/>
              </a:rPr>
              <a:t>advertising media to effect a  </a:t>
            </a:r>
            <a:r>
              <a:rPr sz="2500" dirty="0">
                <a:latin typeface="Verdana"/>
                <a:cs typeface="Verdana"/>
              </a:rPr>
              <a:t>measurable </a:t>
            </a:r>
            <a:r>
              <a:rPr sz="2500" spc="-4" dirty="0">
                <a:latin typeface="Verdana"/>
                <a:cs typeface="Verdana"/>
              </a:rPr>
              <a:t>response </a:t>
            </a:r>
            <a:r>
              <a:rPr sz="2500" dirty="0">
                <a:latin typeface="Verdana"/>
                <a:cs typeface="Verdana"/>
              </a:rPr>
              <a:t>and/or  </a:t>
            </a:r>
            <a:r>
              <a:rPr sz="2500" spc="-4" dirty="0">
                <a:latin typeface="Verdana"/>
                <a:cs typeface="Verdana"/>
              </a:rPr>
              <a:t>transaction at </a:t>
            </a:r>
            <a:r>
              <a:rPr sz="2500" dirty="0">
                <a:latin typeface="Verdana"/>
                <a:cs typeface="Verdana"/>
              </a:rPr>
              <a:t>any</a:t>
            </a:r>
            <a:r>
              <a:rPr sz="2500" spc="4" dirty="0">
                <a:latin typeface="Verdana"/>
                <a:cs typeface="Verdana"/>
              </a:rPr>
              <a:t> </a:t>
            </a:r>
            <a:r>
              <a:rPr sz="2500" spc="-4" dirty="0">
                <a:latin typeface="Verdana"/>
                <a:cs typeface="Verdana"/>
              </a:rPr>
              <a:t>location.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6938" y="1838174"/>
            <a:ext cx="2997321" cy="2074689"/>
            <a:chOff x="5574669" y="2025395"/>
            <a:chExt cx="3505200" cy="2286000"/>
          </a:xfrm>
        </p:grpSpPr>
        <p:sp>
          <p:nvSpPr>
            <p:cNvPr id="3" name="object 3"/>
            <p:cNvSpPr/>
            <p:nvPr/>
          </p:nvSpPr>
          <p:spPr>
            <a:xfrm>
              <a:off x="5574669" y="2025395"/>
              <a:ext cx="3505200" cy="2286000"/>
            </a:xfrm>
            <a:custGeom>
              <a:avLst/>
              <a:gdLst/>
              <a:ahLst/>
              <a:cxnLst/>
              <a:rect l="l" t="t" r="r" b="b"/>
              <a:pathLst>
                <a:path w="3505200" h="2286000">
                  <a:moveTo>
                    <a:pt x="3505199" y="1144523"/>
                  </a:moveTo>
                  <a:lnTo>
                    <a:pt x="1755647" y="0"/>
                  </a:lnTo>
                  <a:lnTo>
                    <a:pt x="0" y="1144523"/>
                  </a:lnTo>
                  <a:lnTo>
                    <a:pt x="1755647" y="2285999"/>
                  </a:lnTo>
                  <a:lnTo>
                    <a:pt x="3505199" y="1144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641" y="2244851"/>
              <a:ext cx="2627630" cy="1882139"/>
            </a:xfrm>
            <a:custGeom>
              <a:avLst/>
              <a:gdLst/>
              <a:ahLst/>
              <a:cxnLst/>
              <a:rect l="l" t="t" r="r" b="b"/>
              <a:pathLst>
                <a:path w="2627629" h="1882139">
                  <a:moveTo>
                    <a:pt x="2627375" y="944879"/>
                  </a:moveTo>
                  <a:lnTo>
                    <a:pt x="1191767" y="0"/>
                  </a:lnTo>
                  <a:lnTo>
                    <a:pt x="32003" y="757427"/>
                  </a:lnTo>
                  <a:lnTo>
                    <a:pt x="1354835" y="757427"/>
                  </a:lnTo>
                  <a:lnTo>
                    <a:pt x="1354835" y="568451"/>
                  </a:lnTo>
                  <a:lnTo>
                    <a:pt x="1906523" y="944879"/>
                  </a:lnTo>
                  <a:lnTo>
                    <a:pt x="1354835" y="1284731"/>
                  </a:lnTo>
                  <a:lnTo>
                    <a:pt x="1354835" y="1112519"/>
                  </a:lnTo>
                  <a:lnTo>
                    <a:pt x="0" y="1112519"/>
                  </a:lnTo>
                  <a:lnTo>
                    <a:pt x="1191767" y="1882139"/>
                  </a:lnTo>
                  <a:lnTo>
                    <a:pt x="2627375" y="944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0841" y="1067312"/>
            <a:ext cx="6495281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Mass Marketing </a:t>
            </a:r>
            <a:r>
              <a:rPr sz="3200" dirty="0">
                <a:solidFill>
                  <a:srgbClr val="329965"/>
                </a:solidFill>
              </a:rPr>
              <a:t>and Direct</a:t>
            </a:r>
            <a:r>
              <a:rPr sz="3200" spc="-66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Marketing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987711" y="3359612"/>
            <a:ext cx="3388276" cy="2558783"/>
            <a:chOff x="1155073" y="3701795"/>
            <a:chExt cx="3962400" cy="2819400"/>
          </a:xfrm>
        </p:grpSpPr>
        <p:sp>
          <p:nvSpPr>
            <p:cNvPr id="7" name="object 7"/>
            <p:cNvSpPr/>
            <p:nvPr/>
          </p:nvSpPr>
          <p:spPr>
            <a:xfrm>
              <a:off x="1155065" y="3701795"/>
              <a:ext cx="3962400" cy="2819400"/>
            </a:xfrm>
            <a:custGeom>
              <a:avLst/>
              <a:gdLst/>
              <a:ahLst/>
              <a:cxnLst/>
              <a:rect l="l" t="t" r="r" b="b"/>
              <a:pathLst>
                <a:path w="3962400" h="2819400">
                  <a:moveTo>
                    <a:pt x="3962400" y="1424940"/>
                  </a:moveTo>
                  <a:lnTo>
                    <a:pt x="3049524" y="938784"/>
                  </a:lnTo>
                  <a:lnTo>
                    <a:pt x="3049524" y="1298448"/>
                  </a:lnTo>
                  <a:lnTo>
                    <a:pt x="1981136" y="1298448"/>
                  </a:lnTo>
                  <a:lnTo>
                    <a:pt x="1781225" y="1139888"/>
                  </a:lnTo>
                  <a:lnTo>
                    <a:pt x="1781225" y="1298448"/>
                  </a:lnTo>
                  <a:lnTo>
                    <a:pt x="1229868" y="1298448"/>
                  </a:lnTo>
                  <a:lnTo>
                    <a:pt x="1500962" y="1019162"/>
                  </a:lnTo>
                  <a:lnTo>
                    <a:pt x="1781225" y="1298448"/>
                  </a:lnTo>
                  <a:lnTo>
                    <a:pt x="1781225" y="1139888"/>
                  </a:lnTo>
                  <a:lnTo>
                    <a:pt x="1556664" y="961771"/>
                  </a:lnTo>
                  <a:lnTo>
                    <a:pt x="2490216" y="0"/>
                  </a:lnTo>
                  <a:lnTo>
                    <a:pt x="1399667" y="837234"/>
                  </a:lnTo>
                  <a:lnTo>
                    <a:pt x="1001268" y="521208"/>
                  </a:lnTo>
                  <a:lnTo>
                    <a:pt x="1353756" y="872477"/>
                  </a:lnTo>
                  <a:lnTo>
                    <a:pt x="469392" y="1551432"/>
                  </a:lnTo>
                  <a:lnTo>
                    <a:pt x="2035098" y="1551432"/>
                  </a:lnTo>
                  <a:lnTo>
                    <a:pt x="2747772" y="2261616"/>
                  </a:lnTo>
                  <a:lnTo>
                    <a:pt x="934212" y="2261616"/>
                  </a:lnTo>
                  <a:lnTo>
                    <a:pt x="928116" y="1898904"/>
                  </a:lnTo>
                  <a:lnTo>
                    <a:pt x="0" y="2356104"/>
                  </a:lnTo>
                  <a:lnTo>
                    <a:pt x="928116" y="2819400"/>
                  </a:lnTo>
                  <a:lnTo>
                    <a:pt x="928116" y="2514600"/>
                  </a:lnTo>
                  <a:lnTo>
                    <a:pt x="3514344" y="2514600"/>
                  </a:lnTo>
                  <a:lnTo>
                    <a:pt x="2300071" y="1551432"/>
                  </a:lnTo>
                  <a:lnTo>
                    <a:pt x="3049524" y="1551432"/>
                  </a:lnTo>
                  <a:lnTo>
                    <a:pt x="3049524" y="1851660"/>
                  </a:lnTo>
                  <a:lnTo>
                    <a:pt x="3962400" y="14249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3581" y="4878323"/>
              <a:ext cx="3329940" cy="1424940"/>
            </a:xfrm>
            <a:custGeom>
              <a:avLst/>
              <a:gdLst/>
              <a:ahLst/>
              <a:cxnLst/>
              <a:rect l="l" t="t" r="r" b="b"/>
              <a:pathLst>
                <a:path w="3329940" h="1424939">
                  <a:moveTo>
                    <a:pt x="464820" y="966216"/>
                  </a:moveTo>
                  <a:lnTo>
                    <a:pt x="0" y="1171956"/>
                  </a:lnTo>
                  <a:lnTo>
                    <a:pt x="464820" y="1424940"/>
                  </a:lnTo>
                  <a:lnTo>
                    <a:pt x="464820" y="966216"/>
                  </a:lnTo>
                  <a:close/>
                </a:path>
                <a:path w="3329940" h="1424939">
                  <a:moveTo>
                    <a:pt x="3329940" y="248412"/>
                  </a:moveTo>
                  <a:lnTo>
                    <a:pt x="2865120" y="0"/>
                  </a:lnTo>
                  <a:lnTo>
                    <a:pt x="2865120" y="457200"/>
                  </a:lnTo>
                  <a:lnTo>
                    <a:pt x="3329940" y="248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0056" y="1866758"/>
            <a:ext cx="6214010" cy="5473154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 marR="3395170">
              <a:lnSpc>
                <a:spcPct val="100099"/>
              </a:lnSpc>
              <a:spcBef>
                <a:spcPts val="79"/>
              </a:spcBef>
            </a:pPr>
            <a:r>
              <a:rPr sz="2500" dirty="0">
                <a:latin typeface="Tahoma"/>
                <a:cs typeface="Tahoma"/>
              </a:rPr>
              <a:t>Most Mass </a:t>
            </a:r>
            <a:r>
              <a:rPr sz="2500" spc="-4" dirty="0">
                <a:latin typeface="Tahoma"/>
                <a:cs typeface="Tahoma"/>
              </a:rPr>
              <a:t>Marketing  Involves </a:t>
            </a:r>
            <a:r>
              <a:rPr sz="2500" u="heavy" spc="-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One-Way </a:t>
            </a:r>
            <a:r>
              <a:rPr sz="2500" spc="-4" dirty="0">
                <a:latin typeface="Tahoma"/>
                <a:cs typeface="Tahoma"/>
              </a:rPr>
              <a:t> Communications  Aimed </a:t>
            </a:r>
            <a:r>
              <a:rPr sz="25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At</a:t>
            </a:r>
            <a:r>
              <a:rPr sz="2500" spc="-48" dirty="0">
                <a:latin typeface="Tahoma"/>
                <a:cs typeface="Tahoma"/>
              </a:rPr>
              <a:t> </a:t>
            </a:r>
            <a:r>
              <a:rPr sz="2500" spc="-4" dirty="0">
                <a:latin typeface="Tahoma"/>
                <a:cs typeface="Tahoma"/>
              </a:rPr>
              <a:t>Consumers.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600">
              <a:latin typeface="Tahoma"/>
              <a:cs typeface="Tahoma"/>
            </a:endParaRPr>
          </a:p>
          <a:p>
            <a:pPr marL="3819428" marR="4454">
              <a:lnSpc>
                <a:spcPct val="100099"/>
              </a:lnSpc>
            </a:pPr>
            <a:r>
              <a:rPr sz="2500" spc="-4" dirty="0">
                <a:latin typeface="Tahoma"/>
                <a:cs typeface="Tahoma"/>
              </a:rPr>
              <a:t>Direct Marketing  Involves </a:t>
            </a:r>
            <a:r>
              <a:rPr sz="2500" u="heavy" spc="-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Two-Way </a:t>
            </a:r>
            <a:r>
              <a:rPr sz="2500" spc="-4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Interactions </a:t>
            </a:r>
            <a:r>
              <a:rPr sz="2500" u="heavy" spc="-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With </a:t>
            </a:r>
            <a:r>
              <a:rPr sz="2500" spc="-9" dirty="0">
                <a:latin typeface="Tahoma"/>
                <a:cs typeface="Tahoma"/>
              </a:rPr>
              <a:t> </a:t>
            </a:r>
            <a:r>
              <a:rPr sz="2500" spc="-4" dirty="0">
                <a:latin typeface="Tahoma"/>
                <a:cs typeface="Tahoma"/>
              </a:rPr>
              <a:t>Customers.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78</a:t>
            </a:fld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10" y="1064545"/>
            <a:ext cx="5473368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/>
              <a:t>Advantages </a:t>
            </a:r>
            <a:r>
              <a:rPr sz="3200" dirty="0"/>
              <a:t>of Direct</a:t>
            </a:r>
            <a:r>
              <a:rPr sz="3200" spc="-79" dirty="0"/>
              <a:t> </a:t>
            </a:r>
            <a:r>
              <a:rPr sz="3200" spc="-4" dirty="0"/>
              <a:t>Marketing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79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0810" y="1930935"/>
            <a:ext cx="5654728" cy="3880729"/>
          </a:xfrm>
          <a:prstGeom prst="rect">
            <a:avLst/>
          </a:prstGeom>
        </p:spPr>
        <p:txBody>
          <a:bodyPr vert="horz" wrap="square" lIns="0" tIns="48438" rIns="0" bIns="0" rtlCol="0">
            <a:spAutoFit/>
          </a:bodyPr>
          <a:lstStyle/>
          <a:p>
            <a:pPr marL="11135">
              <a:spcBef>
                <a:spcPts val="381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5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Precision targeting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294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5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Personalization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30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5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Flexibility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302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5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Privacy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30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5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Measurability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294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51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Verdana"/>
                <a:cs typeface="Verdana"/>
              </a:rPr>
              <a:t>Low cost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307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29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Detailed </a:t>
            </a:r>
            <a:r>
              <a:rPr sz="2500" dirty="0">
                <a:latin typeface="Verdana"/>
                <a:cs typeface="Verdana"/>
              </a:rPr>
              <a:t>knowledge of </a:t>
            </a:r>
            <a:r>
              <a:rPr sz="2500" spc="-294" dirty="0">
                <a:latin typeface="Verdana"/>
                <a:cs typeface="Verdana"/>
              </a:rPr>
              <a:t>consumers</a:t>
            </a:r>
            <a:endParaRPr sz="2500">
              <a:latin typeface="Verdana"/>
              <a:cs typeface="Verdana"/>
            </a:endParaRPr>
          </a:p>
          <a:p>
            <a:pPr marL="11135">
              <a:spcBef>
                <a:spcPts val="302"/>
              </a:spcBef>
            </a:pPr>
            <a:r>
              <a:rPr spc="2534" dirty="0">
                <a:solidFill>
                  <a:srgbClr val="006565"/>
                </a:solidFill>
                <a:latin typeface="Wingdings"/>
                <a:cs typeface="Wingdings"/>
              </a:rPr>
              <a:t></a:t>
            </a:r>
            <a:r>
              <a:rPr spc="342" dirty="0">
                <a:solidFill>
                  <a:srgbClr val="006565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Verdana"/>
                <a:cs typeface="Verdana"/>
              </a:rPr>
              <a:t>Fast </a:t>
            </a:r>
            <a:r>
              <a:rPr sz="2500" dirty="0">
                <a:latin typeface="Verdana"/>
                <a:cs typeface="Verdana"/>
              </a:rPr>
              <a:t>or </a:t>
            </a:r>
            <a:r>
              <a:rPr sz="2500" spc="-4" dirty="0">
                <a:latin typeface="Verdana"/>
                <a:cs typeface="Verdana"/>
              </a:rPr>
              <a:t>immediate </a:t>
            </a:r>
            <a:r>
              <a:rPr sz="2500" dirty="0">
                <a:latin typeface="Verdana"/>
                <a:cs typeface="Verdana"/>
              </a:rPr>
              <a:t>response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7467600" cy="1143000"/>
          </a:xfrm>
          <a:prstGeom prst="rect">
            <a:avLst/>
          </a:prstGeom>
          <a:ln w="25907">
            <a:solidFill>
              <a:srgbClr val="FD853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000" dirty="0">
                <a:solidFill>
                  <a:srgbClr val="006FC0"/>
                </a:solidFill>
              </a:rPr>
              <a:t>S</a:t>
            </a:r>
            <a:r>
              <a:rPr dirty="0">
                <a:solidFill>
                  <a:srgbClr val="006FC0"/>
                </a:solidFill>
              </a:rPr>
              <a:t>COPE </a:t>
            </a:r>
            <a:r>
              <a:rPr sz="3000" spc="-5" dirty="0">
                <a:solidFill>
                  <a:srgbClr val="006FC0"/>
                </a:solidFill>
              </a:rPr>
              <a:t>O</a:t>
            </a:r>
            <a:r>
              <a:rPr spc="-5" dirty="0">
                <a:solidFill>
                  <a:srgbClr val="006FC0"/>
                </a:solidFill>
              </a:rPr>
              <a:t>F </a:t>
            </a:r>
            <a:r>
              <a:rPr sz="3000" spc="-5" dirty="0">
                <a:solidFill>
                  <a:srgbClr val="006FC0"/>
                </a:solidFill>
              </a:rPr>
              <a:t>M</a:t>
            </a:r>
            <a:r>
              <a:rPr spc="-5" dirty="0">
                <a:solidFill>
                  <a:srgbClr val="006FC0"/>
                </a:solidFill>
              </a:rPr>
              <a:t>ARKETING</a:t>
            </a:r>
            <a:r>
              <a:rPr spc="509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R</a:t>
            </a:r>
            <a:r>
              <a:rPr spc="-5" dirty="0">
                <a:solidFill>
                  <a:srgbClr val="006FC0"/>
                </a:solidFill>
              </a:rPr>
              <a:t>ESEARCH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3752"/>
                </a:moveTo>
                <a:lnTo>
                  <a:pt x="7467600" y="4873752"/>
                </a:lnTo>
                <a:lnTo>
                  <a:pt x="7467600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ln w="25908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90471"/>
            <a:ext cx="7090409" cy="3561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400" spc="-5" dirty="0">
                <a:latin typeface="Georgia"/>
                <a:cs typeface="Georgia"/>
              </a:rPr>
              <a:t>Scope of </a:t>
            </a:r>
            <a:r>
              <a:rPr sz="2400" dirty="0">
                <a:latin typeface="Georgia"/>
                <a:cs typeface="Georgia"/>
              </a:rPr>
              <a:t>marketing research is very </a:t>
            </a:r>
            <a:r>
              <a:rPr sz="2400" spc="-5" dirty="0">
                <a:latin typeface="Georgia"/>
                <a:cs typeface="Georgia"/>
              </a:rPr>
              <a:t>wide </a:t>
            </a:r>
            <a:r>
              <a:rPr sz="2400" dirty="0">
                <a:latin typeface="Georgia"/>
                <a:cs typeface="Georgia"/>
              </a:rPr>
              <a:t>&amp;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broad.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Sales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Market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International </a:t>
            </a:r>
            <a:r>
              <a:rPr sz="2400" spc="-5" dirty="0">
                <a:latin typeface="Georgia"/>
                <a:cs typeface="Georgia"/>
              </a:rPr>
              <a:t>Marketing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Product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Pricing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spc="-5" dirty="0">
                <a:latin typeface="Georgia"/>
                <a:cs typeface="Georgia"/>
              </a:rPr>
              <a:t>Distribution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  <a:p>
            <a:pPr marL="360045" indent="-34798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60045" algn="l"/>
                <a:tab pos="360680" algn="l"/>
              </a:tabLst>
            </a:pPr>
            <a:r>
              <a:rPr sz="2400" dirty="0">
                <a:latin typeface="Georgia"/>
                <a:cs typeface="Georgia"/>
              </a:rPr>
              <a:t>Advertising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1519" y="2662518"/>
            <a:ext cx="5901790" cy="3122406"/>
            <a:chOff x="2141859" y="2933700"/>
            <a:chExt cx="6901815" cy="3440429"/>
          </a:xfrm>
        </p:grpSpPr>
        <p:sp>
          <p:nvSpPr>
            <p:cNvPr id="3" name="object 3"/>
            <p:cNvSpPr/>
            <p:nvPr/>
          </p:nvSpPr>
          <p:spPr>
            <a:xfrm>
              <a:off x="2141859" y="2933700"/>
              <a:ext cx="6326885" cy="34404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5645" y="5114544"/>
              <a:ext cx="2517775" cy="116205"/>
            </a:xfrm>
            <a:custGeom>
              <a:avLst/>
              <a:gdLst/>
              <a:ahLst/>
              <a:cxnLst/>
              <a:rect l="l" t="t" r="r" b="b"/>
              <a:pathLst>
                <a:path w="2517775" h="116204">
                  <a:moveTo>
                    <a:pt x="2517647" y="0"/>
                  </a:moveTo>
                  <a:lnTo>
                    <a:pt x="115823" y="0"/>
                  </a:lnTo>
                  <a:lnTo>
                    <a:pt x="0" y="115823"/>
                  </a:lnTo>
                  <a:lnTo>
                    <a:pt x="2180843" y="115823"/>
                  </a:lnTo>
                  <a:lnTo>
                    <a:pt x="2517647" y="0"/>
                  </a:lnTo>
                  <a:close/>
                </a:path>
              </a:pathLst>
            </a:custGeom>
            <a:solidFill>
              <a:srgbClr val="9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25645" y="5114544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4" h="116204">
                  <a:moveTo>
                    <a:pt x="115823" y="0"/>
                  </a:moveTo>
                  <a:lnTo>
                    <a:pt x="0" y="115823"/>
                  </a:lnTo>
                </a:path>
              </a:pathLst>
            </a:custGeom>
            <a:ln w="3175">
              <a:solidFill>
                <a:srgbClr val="97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1469" y="4235195"/>
              <a:ext cx="2401823" cy="879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17296" y="3897186"/>
            <a:ext cx="696660" cy="984290"/>
          </a:xfrm>
          <a:prstGeom prst="rect">
            <a:avLst/>
          </a:prstGeom>
        </p:spPr>
        <p:txBody>
          <a:bodyPr vert="horz" wrap="square" lIns="0" tIns="22271" rIns="0" bIns="0" rtlCol="0">
            <a:spAutoFit/>
          </a:bodyPr>
          <a:lstStyle/>
          <a:p>
            <a:pPr marL="164247" marR="4454" indent="-153668">
              <a:lnSpc>
                <a:spcPts val="2516"/>
              </a:lnSpc>
              <a:spcBef>
                <a:spcPts val="175"/>
              </a:spcBef>
            </a:pPr>
            <a:r>
              <a:rPr sz="2100" dirty="0">
                <a:latin typeface="Tahoma"/>
                <a:cs typeface="Tahoma"/>
              </a:rPr>
              <a:t>D</a:t>
            </a:r>
            <a:r>
              <a:rPr sz="2100" spc="-4" dirty="0">
                <a:latin typeface="Tahoma"/>
                <a:cs typeface="Tahoma"/>
              </a:rPr>
              <a:t>irec</a:t>
            </a:r>
            <a:r>
              <a:rPr sz="2100" dirty="0">
                <a:latin typeface="Tahoma"/>
                <a:cs typeface="Tahoma"/>
              </a:rPr>
              <a:t>t 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ahoma"/>
                <a:cs typeface="Tahoma"/>
              </a:rPr>
              <a:t>Mail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48491" y="3842843"/>
            <a:ext cx="2173600" cy="905371"/>
            <a:chOff x="1343096" y="4234243"/>
            <a:chExt cx="2541905" cy="997585"/>
          </a:xfrm>
        </p:grpSpPr>
        <p:sp>
          <p:nvSpPr>
            <p:cNvPr id="9" name="object 9"/>
            <p:cNvSpPr/>
            <p:nvPr/>
          </p:nvSpPr>
          <p:spPr>
            <a:xfrm>
              <a:off x="1344049" y="4235195"/>
              <a:ext cx="116205" cy="995680"/>
            </a:xfrm>
            <a:custGeom>
              <a:avLst/>
              <a:gdLst/>
              <a:ahLst/>
              <a:cxnLst/>
              <a:rect l="l" t="t" r="r" b="b"/>
              <a:pathLst>
                <a:path w="116205" h="995679">
                  <a:moveTo>
                    <a:pt x="115823" y="879347"/>
                  </a:moveTo>
                  <a:lnTo>
                    <a:pt x="115823" y="0"/>
                  </a:lnTo>
                  <a:lnTo>
                    <a:pt x="0" y="196595"/>
                  </a:lnTo>
                  <a:lnTo>
                    <a:pt x="0" y="995171"/>
                  </a:lnTo>
                  <a:lnTo>
                    <a:pt x="115823" y="879347"/>
                  </a:lnTo>
                  <a:close/>
                </a:path>
              </a:pathLst>
            </a:custGeom>
            <a:solidFill>
              <a:srgbClr val="E1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4049" y="4235195"/>
              <a:ext cx="116205" cy="196850"/>
            </a:xfrm>
            <a:custGeom>
              <a:avLst/>
              <a:gdLst/>
              <a:ahLst/>
              <a:cxnLst/>
              <a:rect l="l" t="t" r="r" b="b"/>
              <a:pathLst>
                <a:path w="116205" h="196850">
                  <a:moveTo>
                    <a:pt x="115823" y="0"/>
                  </a:moveTo>
                  <a:lnTo>
                    <a:pt x="0" y="196595"/>
                  </a:lnTo>
                </a:path>
              </a:pathLst>
            </a:custGeom>
            <a:ln w="3175">
              <a:solidFill>
                <a:srgbClr val="E14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4049" y="5114543"/>
              <a:ext cx="2540635" cy="116205"/>
            </a:xfrm>
            <a:custGeom>
              <a:avLst/>
              <a:gdLst/>
              <a:ahLst/>
              <a:cxnLst/>
              <a:rect l="l" t="t" r="r" b="b"/>
              <a:pathLst>
                <a:path w="2540635" h="116204">
                  <a:moveTo>
                    <a:pt x="2540504" y="0"/>
                  </a:moveTo>
                  <a:lnTo>
                    <a:pt x="115823" y="0"/>
                  </a:lnTo>
                  <a:lnTo>
                    <a:pt x="0" y="115823"/>
                  </a:lnTo>
                  <a:lnTo>
                    <a:pt x="2200652" y="115823"/>
                  </a:lnTo>
                  <a:lnTo>
                    <a:pt x="2540504" y="0"/>
                  </a:lnTo>
                  <a:close/>
                </a:path>
              </a:pathLst>
            </a:custGeom>
            <a:solidFill>
              <a:srgbClr val="9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4049" y="5114543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5" h="116204">
                  <a:moveTo>
                    <a:pt x="115823" y="0"/>
                  </a:moveTo>
                  <a:lnTo>
                    <a:pt x="0" y="115823"/>
                  </a:lnTo>
                </a:path>
              </a:pathLst>
            </a:custGeom>
            <a:ln w="3175">
              <a:solidFill>
                <a:srgbClr val="97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873" y="4235195"/>
              <a:ext cx="2424680" cy="879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05334" y="3897186"/>
            <a:ext cx="1157661" cy="984290"/>
          </a:xfrm>
          <a:prstGeom prst="rect">
            <a:avLst/>
          </a:prstGeom>
        </p:spPr>
        <p:txBody>
          <a:bodyPr vert="horz" wrap="square" lIns="0" tIns="22271" rIns="0" bIns="0" rtlCol="0">
            <a:spAutoFit/>
          </a:bodyPr>
          <a:lstStyle/>
          <a:p>
            <a:pPr marL="11135" marR="4454" indent="275043">
              <a:lnSpc>
                <a:spcPts val="2516"/>
              </a:lnSpc>
              <a:spcBef>
                <a:spcPts val="175"/>
              </a:spcBef>
            </a:pPr>
            <a:r>
              <a:rPr sz="2100" spc="-4" dirty="0">
                <a:latin typeface="Tahoma"/>
                <a:cs typeface="Tahoma"/>
              </a:rPr>
              <a:t>Kiosk  </a:t>
            </a:r>
            <a:r>
              <a:rPr sz="2100" spc="-9" dirty="0">
                <a:latin typeface="Tahoma"/>
                <a:cs typeface="Tahoma"/>
              </a:rPr>
              <a:t>M</a:t>
            </a:r>
            <a:r>
              <a:rPr sz="2100" spc="-4" dirty="0">
                <a:latin typeface="Tahoma"/>
                <a:cs typeface="Tahoma"/>
              </a:rPr>
              <a:t>ar</a:t>
            </a:r>
            <a:r>
              <a:rPr sz="2100" dirty="0">
                <a:latin typeface="Tahoma"/>
                <a:cs typeface="Tahoma"/>
              </a:rPr>
              <a:t>k</a:t>
            </a:r>
            <a:r>
              <a:rPr sz="2100" spc="-4" dirty="0">
                <a:latin typeface="Tahoma"/>
                <a:cs typeface="Tahoma"/>
              </a:rPr>
              <a:t>eti</a:t>
            </a:r>
            <a:r>
              <a:rPr sz="2100" dirty="0">
                <a:latin typeface="Tahoma"/>
                <a:cs typeface="Tahoma"/>
              </a:rPr>
              <a:t>n</a:t>
            </a:r>
            <a:r>
              <a:rPr sz="2100" spc="-4" dirty="0">
                <a:latin typeface="Tahoma"/>
                <a:cs typeface="Tahoma"/>
              </a:rPr>
              <a:t>g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18173" y="2598030"/>
            <a:ext cx="2250162" cy="905371"/>
            <a:chOff x="1190696" y="2862643"/>
            <a:chExt cx="2631440" cy="997585"/>
          </a:xfrm>
        </p:grpSpPr>
        <p:sp>
          <p:nvSpPr>
            <p:cNvPr id="16" name="object 16"/>
            <p:cNvSpPr/>
            <p:nvPr/>
          </p:nvSpPr>
          <p:spPr>
            <a:xfrm>
              <a:off x="1191649" y="2863595"/>
              <a:ext cx="116205" cy="995680"/>
            </a:xfrm>
            <a:custGeom>
              <a:avLst/>
              <a:gdLst/>
              <a:ahLst/>
              <a:cxnLst/>
              <a:rect l="l" t="t" r="r" b="b"/>
              <a:pathLst>
                <a:path w="116205" h="995679">
                  <a:moveTo>
                    <a:pt x="115823" y="879347"/>
                  </a:moveTo>
                  <a:lnTo>
                    <a:pt x="115823" y="0"/>
                  </a:lnTo>
                  <a:lnTo>
                    <a:pt x="0" y="196595"/>
                  </a:lnTo>
                  <a:lnTo>
                    <a:pt x="0" y="995171"/>
                  </a:lnTo>
                  <a:lnTo>
                    <a:pt x="115823" y="879347"/>
                  </a:lnTo>
                  <a:close/>
                </a:path>
              </a:pathLst>
            </a:custGeom>
            <a:solidFill>
              <a:srgbClr val="E1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1649" y="2863595"/>
              <a:ext cx="116205" cy="196850"/>
            </a:xfrm>
            <a:custGeom>
              <a:avLst/>
              <a:gdLst/>
              <a:ahLst/>
              <a:cxnLst/>
              <a:rect l="l" t="t" r="r" b="b"/>
              <a:pathLst>
                <a:path w="116205" h="196850">
                  <a:moveTo>
                    <a:pt x="115823" y="0"/>
                  </a:moveTo>
                  <a:lnTo>
                    <a:pt x="0" y="196595"/>
                  </a:lnTo>
                </a:path>
              </a:pathLst>
            </a:custGeom>
            <a:ln w="3175">
              <a:solidFill>
                <a:srgbClr val="E14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1649" y="3742943"/>
              <a:ext cx="2630805" cy="116205"/>
            </a:xfrm>
            <a:custGeom>
              <a:avLst/>
              <a:gdLst/>
              <a:ahLst/>
              <a:cxnLst/>
              <a:rect l="l" t="t" r="r" b="b"/>
              <a:pathLst>
                <a:path w="2630804" h="116204">
                  <a:moveTo>
                    <a:pt x="2630420" y="0"/>
                  </a:moveTo>
                  <a:lnTo>
                    <a:pt x="115823" y="0"/>
                  </a:lnTo>
                  <a:lnTo>
                    <a:pt x="0" y="115823"/>
                  </a:lnTo>
                  <a:lnTo>
                    <a:pt x="2282948" y="115823"/>
                  </a:lnTo>
                  <a:lnTo>
                    <a:pt x="2630420" y="0"/>
                  </a:lnTo>
                  <a:close/>
                </a:path>
              </a:pathLst>
            </a:custGeom>
            <a:solidFill>
              <a:srgbClr val="9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1649" y="3742943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5" h="116204">
                  <a:moveTo>
                    <a:pt x="115823" y="0"/>
                  </a:moveTo>
                  <a:lnTo>
                    <a:pt x="0" y="115823"/>
                  </a:lnTo>
                </a:path>
              </a:pathLst>
            </a:custGeom>
            <a:ln w="3175">
              <a:solidFill>
                <a:srgbClr val="97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7473" y="2863595"/>
              <a:ext cx="2514596" cy="8793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15415" y="2652373"/>
            <a:ext cx="1157661" cy="984290"/>
          </a:xfrm>
          <a:prstGeom prst="rect">
            <a:avLst/>
          </a:prstGeom>
        </p:spPr>
        <p:txBody>
          <a:bodyPr vert="horz" wrap="square" lIns="0" tIns="22271" rIns="0" bIns="0" rtlCol="0">
            <a:spAutoFit/>
          </a:bodyPr>
          <a:lstStyle/>
          <a:p>
            <a:pPr marL="11135" marR="4454" indent="205447">
              <a:lnSpc>
                <a:spcPts val="2516"/>
              </a:lnSpc>
              <a:spcBef>
                <a:spcPts val="175"/>
              </a:spcBef>
            </a:pPr>
            <a:r>
              <a:rPr sz="2100" dirty="0">
                <a:latin typeface="Tahoma"/>
                <a:cs typeface="Tahoma"/>
              </a:rPr>
              <a:t>Online  </a:t>
            </a:r>
            <a:r>
              <a:rPr sz="2100" spc="-9" dirty="0">
                <a:latin typeface="Tahoma"/>
                <a:cs typeface="Tahoma"/>
              </a:rPr>
              <a:t>M</a:t>
            </a:r>
            <a:r>
              <a:rPr sz="2100" spc="-4" dirty="0">
                <a:latin typeface="Tahoma"/>
                <a:cs typeface="Tahoma"/>
              </a:rPr>
              <a:t>ar</a:t>
            </a:r>
            <a:r>
              <a:rPr sz="2100" dirty="0">
                <a:latin typeface="Tahoma"/>
                <a:cs typeface="Tahoma"/>
              </a:rPr>
              <a:t>k</a:t>
            </a:r>
            <a:r>
              <a:rPr sz="2100" spc="-4" dirty="0">
                <a:latin typeface="Tahoma"/>
                <a:cs typeface="Tahoma"/>
              </a:rPr>
              <a:t>eti</a:t>
            </a:r>
            <a:r>
              <a:rPr sz="2100" dirty="0">
                <a:latin typeface="Tahoma"/>
                <a:cs typeface="Tahoma"/>
              </a:rPr>
              <a:t>n</a:t>
            </a:r>
            <a:r>
              <a:rPr sz="2100" spc="-4" dirty="0">
                <a:latin typeface="Tahoma"/>
                <a:cs typeface="Tahoma"/>
              </a:rPr>
              <a:t>g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74788" y="2598030"/>
            <a:ext cx="2183917" cy="905371"/>
            <a:chOff x="6753293" y="2862643"/>
            <a:chExt cx="2553970" cy="997585"/>
          </a:xfrm>
        </p:grpSpPr>
        <p:sp>
          <p:nvSpPr>
            <p:cNvPr id="23" name="object 23"/>
            <p:cNvSpPr/>
            <p:nvPr/>
          </p:nvSpPr>
          <p:spPr>
            <a:xfrm>
              <a:off x="6754245" y="2863595"/>
              <a:ext cx="116205" cy="995680"/>
            </a:xfrm>
            <a:custGeom>
              <a:avLst/>
              <a:gdLst/>
              <a:ahLst/>
              <a:cxnLst/>
              <a:rect l="l" t="t" r="r" b="b"/>
              <a:pathLst>
                <a:path w="116204" h="995679">
                  <a:moveTo>
                    <a:pt x="115823" y="879347"/>
                  </a:moveTo>
                  <a:lnTo>
                    <a:pt x="115823" y="0"/>
                  </a:lnTo>
                  <a:lnTo>
                    <a:pt x="0" y="196595"/>
                  </a:lnTo>
                  <a:lnTo>
                    <a:pt x="0" y="995171"/>
                  </a:lnTo>
                  <a:lnTo>
                    <a:pt x="115823" y="879347"/>
                  </a:lnTo>
                  <a:close/>
                </a:path>
              </a:pathLst>
            </a:custGeom>
            <a:solidFill>
              <a:srgbClr val="E1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54245" y="2863595"/>
              <a:ext cx="116205" cy="196850"/>
            </a:xfrm>
            <a:custGeom>
              <a:avLst/>
              <a:gdLst/>
              <a:ahLst/>
              <a:cxnLst/>
              <a:rect l="l" t="t" r="r" b="b"/>
              <a:pathLst>
                <a:path w="116204" h="196850">
                  <a:moveTo>
                    <a:pt x="115823" y="0"/>
                  </a:moveTo>
                  <a:lnTo>
                    <a:pt x="0" y="196595"/>
                  </a:lnTo>
                </a:path>
              </a:pathLst>
            </a:custGeom>
            <a:ln w="3175">
              <a:solidFill>
                <a:srgbClr val="E14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4245" y="3742943"/>
              <a:ext cx="2552700" cy="116205"/>
            </a:xfrm>
            <a:custGeom>
              <a:avLst/>
              <a:gdLst/>
              <a:ahLst/>
              <a:cxnLst/>
              <a:rect l="l" t="t" r="r" b="b"/>
              <a:pathLst>
                <a:path w="2552700" h="116204">
                  <a:moveTo>
                    <a:pt x="2552699" y="0"/>
                  </a:moveTo>
                  <a:lnTo>
                    <a:pt x="115823" y="0"/>
                  </a:lnTo>
                  <a:lnTo>
                    <a:pt x="0" y="115823"/>
                  </a:lnTo>
                  <a:lnTo>
                    <a:pt x="2212847" y="115823"/>
                  </a:lnTo>
                  <a:lnTo>
                    <a:pt x="2552699" y="0"/>
                  </a:lnTo>
                  <a:close/>
                </a:path>
              </a:pathLst>
            </a:custGeom>
            <a:solidFill>
              <a:srgbClr val="9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4245" y="3742943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4" h="116204">
                  <a:moveTo>
                    <a:pt x="115823" y="0"/>
                  </a:moveTo>
                  <a:lnTo>
                    <a:pt x="0" y="115823"/>
                  </a:lnTo>
                </a:path>
              </a:pathLst>
            </a:custGeom>
            <a:ln w="3175">
              <a:solidFill>
                <a:srgbClr val="97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70069" y="2863595"/>
              <a:ext cx="2436875" cy="8793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86502" y="2816965"/>
            <a:ext cx="1661014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ahoma"/>
                <a:cs typeface="Tahoma"/>
              </a:rPr>
              <a:t>Telemarketing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60717" y="4949344"/>
            <a:ext cx="2135591" cy="905371"/>
            <a:chOff x="2409893" y="5453443"/>
            <a:chExt cx="2497455" cy="997585"/>
          </a:xfrm>
        </p:grpSpPr>
        <p:sp>
          <p:nvSpPr>
            <p:cNvPr id="30" name="object 30"/>
            <p:cNvSpPr/>
            <p:nvPr/>
          </p:nvSpPr>
          <p:spPr>
            <a:xfrm>
              <a:off x="2410846" y="5454395"/>
              <a:ext cx="116205" cy="995680"/>
            </a:xfrm>
            <a:custGeom>
              <a:avLst/>
              <a:gdLst/>
              <a:ahLst/>
              <a:cxnLst/>
              <a:rect l="l" t="t" r="r" b="b"/>
              <a:pathLst>
                <a:path w="116205" h="995679">
                  <a:moveTo>
                    <a:pt x="115823" y="879347"/>
                  </a:moveTo>
                  <a:lnTo>
                    <a:pt x="115823" y="0"/>
                  </a:lnTo>
                  <a:lnTo>
                    <a:pt x="0" y="196595"/>
                  </a:lnTo>
                  <a:lnTo>
                    <a:pt x="0" y="995171"/>
                  </a:lnTo>
                  <a:lnTo>
                    <a:pt x="115823" y="879347"/>
                  </a:lnTo>
                  <a:close/>
                </a:path>
              </a:pathLst>
            </a:custGeom>
            <a:solidFill>
              <a:srgbClr val="E1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10846" y="5454395"/>
              <a:ext cx="116205" cy="196850"/>
            </a:xfrm>
            <a:custGeom>
              <a:avLst/>
              <a:gdLst/>
              <a:ahLst/>
              <a:cxnLst/>
              <a:rect l="l" t="t" r="r" b="b"/>
              <a:pathLst>
                <a:path w="116205" h="196850">
                  <a:moveTo>
                    <a:pt x="115823" y="0"/>
                  </a:moveTo>
                  <a:lnTo>
                    <a:pt x="0" y="196595"/>
                  </a:lnTo>
                </a:path>
              </a:pathLst>
            </a:custGeom>
            <a:ln w="3175">
              <a:solidFill>
                <a:srgbClr val="E14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10846" y="6333743"/>
              <a:ext cx="2496820" cy="116205"/>
            </a:xfrm>
            <a:custGeom>
              <a:avLst/>
              <a:gdLst/>
              <a:ahLst/>
              <a:cxnLst/>
              <a:rect l="l" t="t" r="r" b="b"/>
              <a:pathLst>
                <a:path w="2496820" h="116204">
                  <a:moveTo>
                    <a:pt x="2496311" y="0"/>
                  </a:moveTo>
                  <a:lnTo>
                    <a:pt x="115823" y="0"/>
                  </a:lnTo>
                  <a:lnTo>
                    <a:pt x="0" y="115823"/>
                  </a:lnTo>
                  <a:lnTo>
                    <a:pt x="2162555" y="115823"/>
                  </a:lnTo>
                  <a:lnTo>
                    <a:pt x="2496311" y="0"/>
                  </a:lnTo>
                  <a:close/>
                </a:path>
              </a:pathLst>
            </a:custGeom>
            <a:solidFill>
              <a:srgbClr val="9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10846" y="6333743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5" h="116204">
                  <a:moveTo>
                    <a:pt x="115823" y="0"/>
                  </a:moveTo>
                  <a:lnTo>
                    <a:pt x="0" y="115823"/>
                  </a:lnTo>
                </a:path>
              </a:pathLst>
            </a:custGeom>
            <a:ln w="3175">
              <a:solidFill>
                <a:srgbClr val="97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26670" y="5454395"/>
              <a:ext cx="2380487" cy="8793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34426" y="5003686"/>
            <a:ext cx="1892330" cy="984290"/>
          </a:xfrm>
          <a:prstGeom prst="rect">
            <a:avLst/>
          </a:prstGeom>
        </p:spPr>
        <p:txBody>
          <a:bodyPr vert="horz" wrap="square" lIns="0" tIns="22271" rIns="0" bIns="0" rtlCol="0">
            <a:spAutoFit/>
          </a:bodyPr>
          <a:lstStyle/>
          <a:p>
            <a:pPr marL="185961" marR="4454" indent="-175382">
              <a:lnSpc>
                <a:spcPts val="2516"/>
              </a:lnSpc>
              <a:spcBef>
                <a:spcPts val="175"/>
              </a:spcBef>
            </a:pPr>
            <a:r>
              <a:rPr sz="2100" dirty="0">
                <a:latin typeface="Tahoma"/>
                <a:cs typeface="Tahoma"/>
              </a:rPr>
              <a:t>D</a:t>
            </a:r>
            <a:r>
              <a:rPr sz="2100" spc="-4" dirty="0">
                <a:latin typeface="Tahoma"/>
                <a:cs typeface="Tahoma"/>
              </a:rPr>
              <a:t>irect</a:t>
            </a:r>
            <a:r>
              <a:rPr sz="2100" dirty="0">
                <a:latin typeface="Tahoma"/>
                <a:cs typeface="Tahoma"/>
              </a:rPr>
              <a:t>-</a:t>
            </a:r>
            <a:r>
              <a:rPr sz="2100" spc="-9" dirty="0">
                <a:latin typeface="Tahoma"/>
                <a:cs typeface="Tahoma"/>
              </a:rPr>
              <a:t>R</a:t>
            </a:r>
            <a:r>
              <a:rPr sz="2100" spc="-4" dirty="0">
                <a:latin typeface="Tahoma"/>
                <a:cs typeface="Tahoma"/>
              </a:rPr>
              <a:t>es</a:t>
            </a:r>
            <a:r>
              <a:rPr sz="2100" dirty="0">
                <a:latin typeface="Tahoma"/>
                <a:cs typeface="Tahoma"/>
              </a:rPr>
              <a:t>pon</a:t>
            </a:r>
            <a:r>
              <a:rPr sz="2100" spc="-4" dirty="0">
                <a:latin typeface="Tahoma"/>
                <a:cs typeface="Tahoma"/>
              </a:rPr>
              <a:t>s</a:t>
            </a:r>
            <a:r>
              <a:rPr sz="2100" dirty="0">
                <a:latin typeface="Tahoma"/>
                <a:cs typeface="Tahoma"/>
              </a:rPr>
              <a:t>e 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TV</a:t>
            </a:r>
            <a:r>
              <a:rPr sz="2100" spc="-22" dirty="0">
                <a:latin typeface="Tahoma"/>
                <a:cs typeface="Tahoma"/>
              </a:rPr>
              <a:t> </a:t>
            </a:r>
            <a:r>
              <a:rPr sz="2100" spc="-4" dirty="0">
                <a:latin typeface="Tahoma"/>
                <a:cs typeface="Tahoma"/>
              </a:rPr>
              <a:t>Marketing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536764" y="4949343"/>
            <a:ext cx="2171971" cy="903642"/>
            <a:chOff x="5305493" y="5453443"/>
            <a:chExt cx="2540000" cy="995680"/>
          </a:xfrm>
        </p:grpSpPr>
        <p:sp>
          <p:nvSpPr>
            <p:cNvPr id="37" name="object 37"/>
            <p:cNvSpPr/>
            <p:nvPr/>
          </p:nvSpPr>
          <p:spPr>
            <a:xfrm>
              <a:off x="5306446" y="5454395"/>
              <a:ext cx="116205" cy="993775"/>
            </a:xfrm>
            <a:custGeom>
              <a:avLst/>
              <a:gdLst/>
              <a:ahLst/>
              <a:cxnLst/>
              <a:rect l="l" t="t" r="r" b="b"/>
              <a:pathLst>
                <a:path w="116204" h="993775">
                  <a:moveTo>
                    <a:pt x="115823" y="877823"/>
                  </a:moveTo>
                  <a:lnTo>
                    <a:pt x="115823" y="0"/>
                  </a:lnTo>
                  <a:lnTo>
                    <a:pt x="0" y="196595"/>
                  </a:lnTo>
                  <a:lnTo>
                    <a:pt x="0" y="993647"/>
                  </a:lnTo>
                  <a:lnTo>
                    <a:pt x="115823" y="877823"/>
                  </a:lnTo>
                  <a:close/>
                </a:path>
              </a:pathLst>
            </a:custGeom>
            <a:solidFill>
              <a:srgbClr val="E1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6446" y="5454395"/>
              <a:ext cx="116205" cy="196850"/>
            </a:xfrm>
            <a:custGeom>
              <a:avLst/>
              <a:gdLst/>
              <a:ahLst/>
              <a:cxnLst/>
              <a:rect l="l" t="t" r="r" b="b"/>
              <a:pathLst>
                <a:path w="116204" h="196850">
                  <a:moveTo>
                    <a:pt x="115823" y="0"/>
                  </a:moveTo>
                  <a:lnTo>
                    <a:pt x="0" y="196595"/>
                  </a:lnTo>
                </a:path>
              </a:pathLst>
            </a:custGeom>
            <a:ln w="3175">
              <a:solidFill>
                <a:srgbClr val="E14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6446" y="6332219"/>
              <a:ext cx="2539365" cy="116205"/>
            </a:xfrm>
            <a:custGeom>
              <a:avLst/>
              <a:gdLst/>
              <a:ahLst/>
              <a:cxnLst/>
              <a:rect l="l" t="t" r="r" b="b"/>
              <a:pathLst>
                <a:path w="2539365" h="116204">
                  <a:moveTo>
                    <a:pt x="2538983" y="0"/>
                  </a:moveTo>
                  <a:lnTo>
                    <a:pt x="115823" y="0"/>
                  </a:lnTo>
                  <a:lnTo>
                    <a:pt x="0" y="115823"/>
                  </a:lnTo>
                  <a:lnTo>
                    <a:pt x="2199131" y="115823"/>
                  </a:lnTo>
                  <a:lnTo>
                    <a:pt x="2538983" y="0"/>
                  </a:lnTo>
                  <a:close/>
                </a:path>
              </a:pathLst>
            </a:custGeom>
            <a:solidFill>
              <a:srgbClr val="9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06446" y="6332219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4" h="116204">
                  <a:moveTo>
                    <a:pt x="115823" y="0"/>
                  </a:moveTo>
                  <a:lnTo>
                    <a:pt x="0" y="115823"/>
                  </a:lnTo>
                </a:path>
              </a:pathLst>
            </a:custGeom>
            <a:ln w="3175">
              <a:solidFill>
                <a:srgbClr val="97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22270" y="5454395"/>
              <a:ext cx="2423159" cy="8778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230442" y="5166895"/>
            <a:ext cx="884535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ahoma"/>
                <a:cs typeface="Tahoma"/>
              </a:rPr>
              <a:t>C</a:t>
            </a:r>
            <a:r>
              <a:rPr sz="2100" spc="-4" dirty="0">
                <a:latin typeface="Tahoma"/>
                <a:cs typeface="Tahoma"/>
              </a:rPr>
              <a:t>atal</a:t>
            </a:r>
            <a:r>
              <a:rPr sz="2100" spc="-9" dirty="0">
                <a:latin typeface="Tahoma"/>
                <a:cs typeface="Tahoma"/>
              </a:rPr>
              <a:t>o</a:t>
            </a:r>
            <a:r>
              <a:rPr sz="2100" spc="-4" dirty="0">
                <a:latin typeface="Tahoma"/>
                <a:cs typeface="Tahoma"/>
              </a:rPr>
              <a:t>g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494217" y="1629841"/>
            <a:ext cx="2132876" cy="905371"/>
            <a:chOff x="4086293" y="1795843"/>
            <a:chExt cx="2494280" cy="997585"/>
          </a:xfrm>
        </p:grpSpPr>
        <p:sp>
          <p:nvSpPr>
            <p:cNvPr id="44" name="object 44"/>
            <p:cNvSpPr/>
            <p:nvPr/>
          </p:nvSpPr>
          <p:spPr>
            <a:xfrm>
              <a:off x="4087246" y="1796795"/>
              <a:ext cx="116205" cy="995680"/>
            </a:xfrm>
            <a:custGeom>
              <a:avLst/>
              <a:gdLst/>
              <a:ahLst/>
              <a:cxnLst/>
              <a:rect l="l" t="t" r="r" b="b"/>
              <a:pathLst>
                <a:path w="116204" h="995680">
                  <a:moveTo>
                    <a:pt x="115823" y="879347"/>
                  </a:moveTo>
                  <a:lnTo>
                    <a:pt x="115823" y="0"/>
                  </a:lnTo>
                  <a:lnTo>
                    <a:pt x="0" y="196595"/>
                  </a:lnTo>
                  <a:lnTo>
                    <a:pt x="0" y="995171"/>
                  </a:lnTo>
                  <a:lnTo>
                    <a:pt x="115823" y="879347"/>
                  </a:lnTo>
                  <a:close/>
                </a:path>
              </a:pathLst>
            </a:custGeom>
            <a:solidFill>
              <a:srgbClr val="E1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87246" y="1796795"/>
              <a:ext cx="116205" cy="196850"/>
            </a:xfrm>
            <a:custGeom>
              <a:avLst/>
              <a:gdLst/>
              <a:ahLst/>
              <a:cxnLst/>
              <a:rect l="l" t="t" r="r" b="b"/>
              <a:pathLst>
                <a:path w="116204" h="196850">
                  <a:moveTo>
                    <a:pt x="115823" y="0"/>
                  </a:moveTo>
                  <a:lnTo>
                    <a:pt x="0" y="196595"/>
                  </a:lnTo>
                </a:path>
              </a:pathLst>
            </a:custGeom>
            <a:ln w="3175">
              <a:solidFill>
                <a:srgbClr val="E14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87246" y="2676143"/>
              <a:ext cx="2493645" cy="116205"/>
            </a:xfrm>
            <a:custGeom>
              <a:avLst/>
              <a:gdLst/>
              <a:ahLst/>
              <a:cxnLst/>
              <a:rect l="l" t="t" r="r" b="b"/>
              <a:pathLst>
                <a:path w="2493645" h="116205">
                  <a:moveTo>
                    <a:pt x="2493263" y="0"/>
                  </a:moveTo>
                  <a:lnTo>
                    <a:pt x="115823" y="0"/>
                  </a:lnTo>
                  <a:lnTo>
                    <a:pt x="0" y="115823"/>
                  </a:lnTo>
                  <a:lnTo>
                    <a:pt x="2159507" y="115823"/>
                  </a:lnTo>
                  <a:lnTo>
                    <a:pt x="2493263" y="0"/>
                  </a:lnTo>
                  <a:close/>
                </a:path>
              </a:pathLst>
            </a:custGeom>
            <a:solidFill>
              <a:srgbClr val="9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87246" y="2676143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4" h="116205">
                  <a:moveTo>
                    <a:pt x="115823" y="0"/>
                  </a:moveTo>
                  <a:lnTo>
                    <a:pt x="0" y="115823"/>
                  </a:lnTo>
                </a:path>
              </a:pathLst>
            </a:custGeom>
            <a:ln w="3175">
              <a:solidFill>
                <a:srgbClr val="97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03070" y="1796795"/>
              <a:ext cx="2377439" cy="8793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819096" y="1684186"/>
            <a:ext cx="1499203" cy="663690"/>
          </a:xfrm>
          <a:prstGeom prst="rect">
            <a:avLst/>
          </a:prstGeom>
        </p:spPr>
        <p:txBody>
          <a:bodyPr vert="horz" wrap="square" lIns="0" tIns="22271" rIns="0" bIns="0" rtlCol="0">
            <a:spAutoFit/>
          </a:bodyPr>
          <a:lstStyle/>
          <a:p>
            <a:pPr marL="426483" marR="4454" indent="-415906">
              <a:lnSpc>
                <a:spcPts val="2516"/>
              </a:lnSpc>
              <a:spcBef>
                <a:spcPts val="175"/>
              </a:spcBef>
            </a:pPr>
            <a:r>
              <a:rPr sz="2100" spc="-9" dirty="0">
                <a:latin typeface="Tahoma"/>
                <a:cs typeface="Tahoma"/>
              </a:rPr>
              <a:t>F</a:t>
            </a:r>
            <a:r>
              <a:rPr sz="2100" spc="-4" dirty="0">
                <a:latin typeface="Tahoma"/>
                <a:cs typeface="Tahoma"/>
              </a:rPr>
              <a:t>ace</a:t>
            </a:r>
            <a:r>
              <a:rPr sz="2100" dirty="0">
                <a:latin typeface="Tahoma"/>
                <a:cs typeface="Tahoma"/>
              </a:rPr>
              <a:t>-</a:t>
            </a:r>
            <a:r>
              <a:rPr sz="2100" spc="-4" dirty="0">
                <a:latin typeface="Tahoma"/>
                <a:cs typeface="Tahoma"/>
              </a:rPr>
              <a:t>t</a:t>
            </a:r>
            <a:r>
              <a:rPr sz="2100" dirty="0">
                <a:latin typeface="Tahoma"/>
                <a:cs typeface="Tahoma"/>
              </a:rPr>
              <a:t>o-</a:t>
            </a:r>
            <a:r>
              <a:rPr sz="2100" spc="-9" dirty="0">
                <a:latin typeface="Tahoma"/>
                <a:cs typeface="Tahoma"/>
              </a:rPr>
              <a:t>F</a:t>
            </a:r>
            <a:r>
              <a:rPr sz="2100" spc="-4" dirty="0">
                <a:latin typeface="Tahoma"/>
                <a:cs typeface="Tahoma"/>
              </a:rPr>
              <a:t>ac</a:t>
            </a:r>
            <a:r>
              <a:rPr sz="2100" dirty="0">
                <a:latin typeface="Tahoma"/>
                <a:cs typeface="Tahoma"/>
              </a:rPr>
              <a:t>e 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ahoma"/>
                <a:cs typeface="Tahoma"/>
              </a:rPr>
              <a:t>Selling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314379" y="1157215"/>
            <a:ext cx="4518244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spc="-4" dirty="0">
                <a:solidFill>
                  <a:srgbClr val="329965"/>
                </a:solidFill>
              </a:rPr>
              <a:t>Forms </a:t>
            </a:r>
            <a:r>
              <a:rPr sz="3200" dirty="0">
                <a:solidFill>
                  <a:srgbClr val="329965"/>
                </a:solidFill>
              </a:rPr>
              <a:t>of </a:t>
            </a:r>
            <a:r>
              <a:rPr sz="3200" spc="-4" dirty="0">
                <a:solidFill>
                  <a:srgbClr val="329965"/>
                </a:solidFill>
              </a:rPr>
              <a:t>Direct</a:t>
            </a:r>
            <a:r>
              <a:rPr sz="3200" spc="-57" dirty="0">
                <a:solidFill>
                  <a:srgbClr val="329965"/>
                </a:solidFill>
              </a:rPr>
              <a:t> </a:t>
            </a:r>
            <a:r>
              <a:rPr sz="3200" spc="-4" dirty="0">
                <a:solidFill>
                  <a:srgbClr val="329965"/>
                </a:solidFill>
              </a:rPr>
              <a:t>Marketing</a:t>
            </a:r>
            <a:endParaRPr sz="3200"/>
          </a:p>
        </p:txBody>
      </p:sp>
      <p:grpSp>
        <p:nvGrpSpPr>
          <p:cNvPr id="51" name="object 51"/>
          <p:cNvGrpSpPr/>
          <p:nvPr/>
        </p:nvGrpSpPr>
        <p:grpSpPr>
          <a:xfrm>
            <a:off x="2847350" y="2394192"/>
            <a:ext cx="3040760" cy="2560512"/>
            <a:chOff x="3329818" y="2638044"/>
            <a:chExt cx="3556000" cy="2821305"/>
          </a:xfrm>
        </p:grpSpPr>
        <p:sp>
          <p:nvSpPr>
            <p:cNvPr id="52" name="object 52"/>
            <p:cNvSpPr/>
            <p:nvPr/>
          </p:nvSpPr>
          <p:spPr>
            <a:xfrm>
              <a:off x="3374014" y="2638044"/>
              <a:ext cx="3511550" cy="2821305"/>
            </a:xfrm>
            <a:custGeom>
              <a:avLst/>
              <a:gdLst/>
              <a:ahLst/>
              <a:cxnLst/>
              <a:rect l="l" t="t" r="r" b="b"/>
              <a:pathLst>
                <a:path w="3511550" h="2821304">
                  <a:moveTo>
                    <a:pt x="3511296" y="1674876"/>
                  </a:moveTo>
                  <a:lnTo>
                    <a:pt x="2834640" y="0"/>
                  </a:lnTo>
                  <a:lnTo>
                    <a:pt x="24384" y="611124"/>
                  </a:lnTo>
                  <a:lnTo>
                    <a:pt x="0" y="1088136"/>
                  </a:lnTo>
                  <a:lnTo>
                    <a:pt x="1796796" y="2820924"/>
                  </a:lnTo>
                  <a:lnTo>
                    <a:pt x="3511296" y="1674876"/>
                  </a:lnTo>
                  <a:close/>
                </a:path>
              </a:pathLst>
            </a:custGeom>
            <a:solidFill>
              <a:srgbClr val="A3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29818" y="2863596"/>
              <a:ext cx="3374390" cy="2377440"/>
            </a:xfrm>
            <a:custGeom>
              <a:avLst/>
              <a:gdLst/>
              <a:ahLst/>
              <a:cxnLst/>
              <a:rect l="l" t="t" r="r" b="b"/>
              <a:pathLst>
                <a:path w="3374390" h="2377440">
                  <a:moveTo>
                    <a:pt x="3238500" y="129540"/>
                  </a:moveTo>
                  <a:lnTo>
                    <a:pt x="2496312" y="129540"/>
                  </a:lnTo>
                  <a:lnTo>
                    <a:pt x="2039112" y="48768"/>
                  </a:lnTo>
                  <a:lnTo>
                    <a:pt x="1773936" y="0"/>
                  </a:lnTo>
                  <a:lnTo>
                    <a:pt x="1569720" y="48768"/>
                  </a:lnTo>
                  <a:lnTo>
                    <a:pt x="1519428" y="237744"/>
                  </a:lnTo>
                  <a:lnTo>
                    <a:pt x="1353312" y="414528"/>
                  </a:lnTo>
                  <a:lnTo>
                    <a:pt x="734568" y="190500"/>
                  </a:lnTo>
                  <a:lnTo>
                    <a:pt x="556260" y="149352"/>
                  </a:lnTo>
                  <a:lnTo>
                    <a:pt x="475488" y="211836"/>
                  </a:lnTo>
                  <a:lnTo>
                    <a:pt x="358140" y="333756"/>
                  </a:lnTo>
                  <a:lnTo>
                    <a:pt x="135636" y="950976"/>
                  </a:lnTo>
                  <a:lnTo>
                    <a:pt x="0" y="1242060"/>
                  </a:lnTo>
                  <a:lnTo>
                    <a:pt x="44196" y="1338072"/>
                  </a:lnTo>
                  <a:lnTo>
                    <a:pt x="117348" y="1405128"/>
                  </a:lnTo>
                  <a:lnTo>
                    <a:pt x="228600" y="1581912"/>
                  </a:lnTo>
                  <a:lnTo>
                    <a:pt x="332232" y="1711452"/>
                  </a:lnTo>
                  <a:lnTo>
                    <a:pt x="414528" y="1819656"/>
                  </a:lnTo>
                  <a:lnTo>
                    <a:pt x="784860" y="1677924"/>
                  </a:lnTo>
                  <a:lnTo>
                    <a:pt x="1341120" y="1487424"/>
                  </a:lnTo>
                  <a:lnTo>
                    <a:pt x="1501140" y="1385316"/>
                  </a:lnTo>
                  <a:lnTo>
                    <a:pt x="1693164" y="1569720"/>
                  </a:lnTo>
                  <a:lnTo>
                    <a:pt x="1699260" y="1658112"/>
                  </a:lnTo>
                  <a:lnTo>
                    <a:pt x="1699260" y="2375513"/>
                  </a:lnTo>
                  <a:lnTo>
                    <a:pt x="2101596" y="2371344"/>
                  </a:lnTo>
                  <a:lnTo>
                    <a:pt x="2805684" y="2362252"/>
                  </a:lnTo>
                  <a:lnTo>
                    <a:pt x="2805684" y="890016"/>
                  </a:lnTo>
                  <a:lnTo>
                    <a:pt x="3169920" y="272796"/>
                  </a:lnTo>
                  <a:lnTo>
                    <a:pt x="3238500" y="129540"/>
                  </a:lnTo>
                  <a:close/>
                </a:path>
                <a:path w="3374390" h="2377440">
                  <a:moveTo>
                    <a:pt x="1699260" y="2375513"/>
                  </a:moveTo>
                  <a:lnTo>
                    <a:pt x="1699260" y="1658112"/>
                  </a:lnTo>
                  <a:lnTo>
                    <a:pt x="1513332" y="2377440"/>
                  </a:lnTo>
                  <a:lnTo>
                    <a:pt x="1699260" y="2375513"/>
                  </a:lnTo>
                  <a:close/>
                </a:path>
                <a:path w="3374390" h="2377440">
                  <a:moveTo>
                    <a:pt x="3374136" y="1589532"/>
                  </a:moveTo>
                  <a:lnTo>
                    <a:pt x="3262884" y="1440180"/>
                  </a:lnTo>
                  <a:lnTo>
                    <a:pt x="2983992" y="1127760"/>
                  </a:lnTo>
                  <a:lnTo>
                    <a:pt x="2805684" y="890016"/>
                  </a:lnTo>
                  <a:lnTo>
                    <a:pt x="2805684" y="2362252"/>
                  </a:lnTo>
                  <a:lnTo>
                    <a:pt x="3163824" y="2357628"/>
                  </a:lnTo>
                  <a:lnTo>
                    <a:pt x="3188208" y="2092452"/>
                  </a:lnTo>
                  <a:lnTo>
                    <a:pt x="3337560" y="1819656"/>
                  </a:lnTo>
                  <a:lnTo>
                    <a:pt x="3374136" y="1589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61822" y="3075432"/>
              <a:ext cx="1278890" cy="1260475"/>
            </a:xfrm>
            <a:custGeom>
              <a:avLst/>
              <a:gdLst/>
              <a:ahLst/>
              <a:cxnLst/>
              <a:rect l="l" t="t" r="r" b="b"/>
              <a:pathLst>
                <a:path w="1278889" h="1260475">
                  <a:moveTo>
                    <a:pt x="1278636" y="257556"/>
                  </a:moveTo>
                  <a:lnTo>
                    <a:pt x="993648" y="155448"/>
                  </a:lnTo>
                  <a:lnTo>
                    <a:pt x="615696" y="33528"/>
                  </a:lnTo>
                  <a:lnTo>
                    <a:pt x="443484" y="0"/>
                  </a:lnTo>
                  <a:lnTo>
                    <a:pt x="350520" y="86868"/>
                  </a:lnTo>
                  <a:lnTo>
                    <a:pt x="196596" y="467868"/>
                  </a:lnTo>
                  <a:lnTo>
                    <a:pt x="0" y="1066800"/>
                  </a:lnTo>
                  <a:lnTo>
                    <a:pt x="42672" y="1130808"/>
                  </a:lnTo>
                  <a:lnTo>
                    <a:pt x="137160" y="1260348"/>
                  </a:lnTo>
                  <a:lnTo>
                    <a:pt x="548640" y="1248156"/>
                  </a:lnTo>
                  <a:lnTo>
                    <a:pt x="728472" y="1237488"/>
                  </a:lnTo>
                  <a:lnTo>
                    <a:pt x="868680" y="1194816"/>
                  </a:lnTo>
                  <a:lnTo>
                    <a:pt x="1199388" y="827532"/>
                  </a:lnTo>
                  <a:lnTo>
                    <a:pt x="1203960" y="678180"/>
                  </a:lnTo>
                  <a:lnTo>
                    <a:pt x="1278636" y="25755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78586" y="3061716"/>
              <a:ext cx="1286510" cy="1010919"/>
            </a:xfrm>
            <a:custGeom>
              <a:avLst/>
              <a:gdLst/>
              <a:ahLst/>
              <a:cxnLst/>
              <a:rect l="l" t="t" r="r" b="b"/>
              <a:pathLst>
                <a:path w="1286510" h="1010920">
                  <a:moveTo>
                    <a:pt x="1286256" y="277368"/>
                  </a:moveTo>
                  <a:lnTo>
                    <a:pt x="847344" y="108204"/>
                  </a:lnTo>
                  <a:lnTo>
                    <a:pt x="452628" y="0"/>
                  </a:lnTo>
                  <a:lnTo>
                    <a:pt x="333756" y="100584"/>
                  </a:lnTo>
                  <a:lnTo>
                    <a:pt x="321564" y="137160"/>
                  </a:lnTo>
                  <a:lnTo>
                    <a:pt x="237744" y="362712"/>
                  </a:lnTo>
                  <a:lnTo>
                    <a:pt x="208788" y="437388"/>
                  </a:lnTo>
                  <a:lnTo>
                    <a:pt x="181356" y="516636"/>
                  </a:lnTo>
                  <a:lnTo>
                    <a:pt x="123444" y="669036"/>
                  </a:lnTo>
                  <a:lnTo>
                    <a:pt x="36576" y="905256"/>
                  </a:lnTo>
                  <a:lnTo>
                    <a:pt x="19812" y="949452"/>
                  </a:lnTo>
                  <a:lnTo>
                    <a:pt x="0" y="1010412"/>
                  </a:lnTo>
                  <a:lnTo>
                    <a:pt x="483108" y="746760"/>
                  </a:lnTo>
                  <a:lnTo>
                    <a:pt x="1013460" y="638556"/>
                  </a:lnTo>
                  <a:lnTo>
                    <a:pt x="1082040" y="591973"/>
                  </a:lnTo>
                  <a:lnTo>
                    <a:pt x="1082040" y="475488"/>
                  </a:lnTo>
                  <a:lnTo>
                    <a:pt x="1286256" y="277368"/>
                  </a:lnTo>
                  <a:close/>
                </a:path>
                <a:path w="1286510" h="1010920">
                  <a:moveTo>
                    <a:pt x="1094232" y="583692"/>
                  </a:moveTo>
                  <a:lnTo>
                    <a:pt x="1082040" y="475488"/>
                  </a:lnTo>
                  <a:lnTo>
                    <a:pt x="1082040" y="591973"/>
                  </a:lnTo>
                  <a:lnTo>
                    <a:pt x="1094232" y="58369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37054" y="4433316"/>
              <a:ext cx="1786255" cy="875030"/>
            </a:xfrm>
            <a:custGeom>
              <a:avLst/>
              <a:gdLst/>
              <a:ahLst/>
              <a:cxnLst/>
              <a:rect l="l" t="t" r="r" b="b"/>
              <a:pathLst>
                <a:path w="1786254" h="875029">
                  <a:moveTo>
                    <a:pt x="1786128" y="149352"/>
                  </a:moveTo>
                  <a:lnTo>
                    <a:pt x="1780032" y="60960"/>
                  </a:lnTo>
                  <a:lnTo>
                    <a:pt x="1571244" y="67056"/>
                  </a:lnTo>
                  <a:lnTo>
                    <a:pt x="1031748" y="0"/>
                  </a:lnTo>
                  <a:lnTo>
                    <a:pt x="408432" y="39624"/>
                  </a:lnTo>
                  <a:lnTo>
                    <a:pt x="228600" y="94488"/>
                  </a:lnTo>
                  <a:lnTo>
                    <a:pt x="118872" y="387096"/>
                  </a:lnTo>
                  <a:lnTo>
                    <a:pt x="0" y="874776"/>
                  </a:lnTo>
                  <a:lnTo>
                    <a:pt x="118872" y="841248"/>
                  </a:lnTo>
                  <a:lnTo>
                    <a:pt x="946404" y="835152"/>
                  </a:lnTo>
                  <a:lnTo>
                    <a:pt x="1589532" y="841248"/>
                  </a:lnTo>
                  <a:lnTo>
                    <a:pt x="1656588" y="787908"/>
                  </a:lnTo>
                  <a:lnTo>
                    <a:pt x="1676400" y="597408"/>
                  </a:lnTo>
                  <a:lnTo>
                    <a:pt x="1712976" y="379476"/>
                  </a:lnTo>
                  <a:lnTo>
                    <a:pt x="1786128" y="149352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34718" y="2924556"/>
              <a:ext cx="2028825" cy="1167765"/>
            </a:xfrm>
            <a:custGeom>
              <a:avLst/>
              <a:gdLst/>
              <a:ahLst/>
              <a:cxnLst/>
              <a:rect l="l" t="t" r="r" b="b"/>
              <a:pathLst>
                <a:path w="2028825" h="1167764">
                  <a:moveTo>
                    <a:pt x="2028444" y="156972"/>
                  </a:moveTo>
                  <a:lnTo>
                    <a:pt x="1627632" y="163068"/>
                  </a:lnTo>
                  <a:lnTo>
                    <a:pt x="1213104" y="102108"/>
                  </a:lnTo>
                  <a:lnTo>
                    <a:pt x="798576" y="0"/>
                  </a:lnTo>
                  <a:lnTo>
                    <a:pt x="618744" y="0"/>
                  </a:lnTo>
                  <a:lnTo>
                    <a:pt x="483108" y="47244"/>
                  </a:lnTo>
                  <a:lnTo>
                    <a:pt x="377952" y="231648"/>
                  </a:lnTo>
                  <a:lnTo>
                    <a:pt x="230124" y="414528"/>
                  </a:lnTo>
                  <a:lnTo>
                    <a:pt x="25908" y="612648"/>
                  </a:lnTo>
                  <a:lnTo>
                    <a:pt x="0" y="653796"/>
                  </a:lnTo>
                  <a:lnTo>
                    <a:pt x="137160" y="789432"/>
                  </a:lnTo>
                  <a:lnTo>
                    <a:pt x="303276" y="1147572"/>
                  </a:lnTo>
                  <a:lnTo>
                    <a:pt x="414528" y="1127760"/>
                  </a:lnTo>
                  <a:lnTo>
                    <a:pt x="996696" y="1167384"/>
                  </a:lnTo>
                  <a:lnTo>
                    <a:pt x="1700784" y="829056"/>
                  </a:lnTo>
                  <a:lnTo>
                    <a:pt x="1961388" y="333756"/>
                  </a:lnTo>
                  <a:lnTo>
                    <a:pt x="2028444" y="15697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29813" y="2845320"/>
              <a:ext cx="3388360" cy="2490470"/>
            </a:xfrm>
            <a:custGeom>
              <a:avLst/>
              <a:gdLst/>
              <a:ahLst/>
              <a:cxnLst/>
              <a:rect l="l" t="t" r="r" b="b"/>
              <a:pathLst>
                <a:path w="3388359" h="2490470">
                  <a:moveTo>
                    <a:pt x="2759964" y="911352"/>
                  </a:moveTo>
                  <a:lnTo>
                    <a:pt x="2740152" y="902208"/>
                  </a:lnTo>
                  <a:lnTo>
                    <a:pt x="2580132" y="897636"/>
                  </a:lnTo>
                  <a:lnTo>
                    <a:pt x="2234184" y="880872"/>
                  </a:lnTo>
                  <a:lnTo>
                    <a:pt x="2081784" y="861060"/>
                  </a:lnTo>
                  <a:lnTo>
                    <a:pt x="1792224" y="812292"/>
                  </a:lnTo>
                  <a:lnTo>
                    <a:pt x="1642872" y="786384"/>
                  </a:lnTo>
                  <a:lnTo>
                    <a:pt x="1303020" y="749808"/>
                  </a:lnTo>
                  <a:lnTo>
                    <a:pt x="1284732" y="757428"/>
                  </a:lnTo>
                  <a:lnTo>
                    <a:pt x="1264920" y="772668"/>
                  </a:lnTo>
                  <a:lnTo>
                    <a:pt x="1258824" y="794004"/>
                  </a:lnTo>
                  <a:lnTo>
                    <a:pt x="1443228" y="798576"/>
                  </a:lnTo>
                  <a:lnTo>
                    <a:pt x="1613916" y="815340"/>
                  </a:lnTo>
                  <a:lnTo>
                    <a:pt x="1773936" y="841248"/>
                  </a:lnTo>
                  <a:lnTo>
                    <a:pt x="1930908" y="873252"/>
                  </a:lnTo>
                  <a:lnTo>
                    <a:pt x="2087880" y="903732"/>
                  </a:lnTo>
                  <a:lnTo>
                    <a:pt x="2249424" y="929640"/>
                  </a:lnTo>
                  <a:lnTo>
                    <a:pt x="2602992" y="957072"/>
                  </a:lnTo>
                  <a:lnTo>
                    <a:pt x="2715768" y="954024"/>
                  </a:lnTo>
                  <a:lnTo>
                    <a:pt x="2744724" y="946404"/>
                  </a:lnTo>
                  <a:lnTo>
                    <a:pt x="2759964" y="929640"/>
                  </a:lnTo>
                  <a:lnTo>
                    <a:pt x="2759964" y="911352"/>
                  </a:lnTo>
                  <a:close/>
                </a:path>
                <a:path w="3388359" h="2490470">
                  <a:moveTo>
                    <a:pt x="3293364" y="123444"/>
                  </a:moveTo>
                  <a:lnTo>
                    <a:pt x="3278124" y="108204"/>
                  </a:lnTo>
                  <a:lnTo>
                    <a:pt x="3227832" y="89916"/>
                  </a:lnTo>
                  <a:lnTo>
                    <a:pt x="2915412" y="97574"/>
                  </a:lnTo>
                  <a:lnTo>
                    <a:pt x="2516124" y="108204"/>
                  </a:lnTo>
                  <a:lnTo>
                    <a:pt x="2330196" y="99060"/>
                  </a:lnTo>
                  <a:lnTo>
                    <a:pt x="2229612" y="86868"/>
                  </a:lnTo>
                  <a:lnTo>
                    <a:pt x="2121408" y="67056"/>
                  </a:lnTo>
                  <a:lnTo>
                    <a:pt x="2045208" y="48768"/>
                  </a:lnTo>
                  <a:lnTo>
                    <a:pt x="1972056" y="30480"/>
                  </a:lnTo>
                  <a:lnTo>
                    <a:pt x="1824228" y="0"/>
                  </a:lnTo>
                  <a:lnTo>
                    <a:pt x="1684020" y="1524"/>
                  </a:lnTo>
                  <a:lnTo>
                    <a:pt x="1615440" y="21336"/>
                  </a:lnTo>
                  <a:lnTo>
                    <a:pt x="1583436" y="36576"/>
                  </a:lnTo>
                  <a:lnTo>
                    <a:pt x="1549908" y="57912"/>
                  </a:lnTo>
                  <a:lnTo>
                    <a:pt x="1549958" y="59436"/>
                  </a:lnTo>
                  <a:lnTo>
                    <a:pt x="1548384" y="59436"/>
                  </a:lnTo>
                  <a:lnTo>
                    <a:pt x="1525524" y="83820"/>
                  </a:lnTo>
                  <a:lnTo>
                    <a:pt x="1476756" y="175260"/>
                  </a:lnTo>
                  <a:lnTo>
                    <a:pt x="1438656" y="256032"/>
                  </a:lnTo>
                  <a:lnTo>
                    <a:pt x="1392936" y="332232"/>
                  </a:lnTo>
                  <a:lnTo>
                    <a:pt x="1340650" y="397586"/>
                  </a:lnTo>
                  <a:lnTo>
                    <a:pt x="1313688" y="387096"/>
                  </a:lnTo>
                  <a:lnTo>
                    <a:pt x="1261872" y="365760"/>
                  </a:lnTo>
                  <a:lnTo>
                    <a:pt x="1211580" y="345948"/>
                  </a:lnTo>
                  <a:lnTo>
                    <a:pt x="1165860" y="326136"/>
                  </a:lnTo>
                  <a:lnTo>
                    <a:pt x="1075944" y="286512"/>
                  </a:lnTo>
                  <a:lnTo>
                    <a:pt x="992124" y="249936"/>
                  </a:lnTo>
                  <a:lnTo>
                    <a:pt x="906780" y="213360"/>
                  </a:lnTo>
                  <a:lnTo>
                    <a:pt x="816864" y="176784"/>
                  </a:lnTo>
                  <a:lnTo>
                    <a:pt x="720852" y="138684"/>
                  </a:lnTo>
                  <a:lnTo>
                    <a:pt x="611124" y="99060"/>
                  </a:lnTo>
                  <a:lnTo>
                    <a:pt x="550164" y="105156"/>
                  </a:lnTo>
                  <a:lnTo>
                    <a:pt x="495300" y="124968"/>
                  </a:lnTo>
                  <a:lnTo>
                    <a:pt x="445008" y="155448"/>
                  </a:lnTo>
                  <a:lnTo>
                    <a:pt x="402336" y="195072"/>
                  </a:lnTo>
                  <a:lnTo>
                    <a:pt x="364236" y="242316"/>
                  </a:lnTo>
                  <a:lnTo>
                    <a:pt x="329184" y="297180"/>
                  </a:lnTo>
                  <a:lnTo>
                    <a:pt x="298704" y="356616"/>
                  </a:lnTo>
                  <a:lnTo>
                    <a:pt x="269748" y="420624"/>
                  </a:lnTo>
                  <a:lnTo>
                    <a:pt x="242316" y="489204"/>
                  </a:lnTo>
                  <a:lnTo>
                    <a:pt x="217932" y="553212"/>
                  </a:lnTo>
                  <a:lnTo>
                    <a:pt x="173736" y="673608"/>
                  </a:lnTo>
                  <a:lnTo>
                    <a:pt x="131064" y="794004"/>
                  </a:lnTo>
                  <a:lnTo>
                    <a:pt x="106680" y="858012"/>
                  </a:lnTo>
                  <a:lnTo>
                    <a:pt x="80772" y="928116"/>
                  </a:lnTo>
                  <a:lnTo>
                    <a:pt x="16764" y="1121664"/>
                  </a:lnTo>
                  <a:lnTo>
                    <a:pt x="0" y="1255776"/>
                  </a:lnTo>
                  <a:lnTo>
                    <a:pt x="6337" y="1272679"/>
                  </a:lnTo>
                  <a:lnTo>
                    <a:pt x="6096" y="1275588"/>
                  </a:lnTo>
                  <a:lnTo>
                    <a:pt x="8013" y="1277188"/>
                  </a:lnTo>
                  <a:lnTo>
                    <a:pt x="13716" y="1292352"/>
                  </a:lnTo>
                  <a:lnTo>
                    <a:pt x="25184" y="1291310"/>
                  </a:lnTo>
                  <a:lnTo>
                    <a:pt x="32004" y="1296924"/>
                  </a:lnTo>
                  <a:lnTo>
                    <a:pt x="330708" y="1252728"/>
                  </a:lnTo>
                  <a:lnTo>
                    <a:pt x="469392" y="1261872"/>
                  </a:lnTo>
                  <a:lnTo>
                    <a:pt x="541020" y="1280160"/>
                  </a:lnTo>
                  <a:lnTo>
                    <a:pt x="618744" y="1310640"/>
                  </a:lnTo>
                  <a:lnTo>
                    <a:pt x="640080" y="1301496"/>
                  </a:lnTo>
                  <a:lnTo>
                    <a:pt x="630936" y="1278636"/>
                  </a:lnTo>
                  <a:lnTo>
                    <a:pt x="475488" y="1225296"/>
                  </a:lnTo>
                  <a:lnTo>
                    <a:pt x="332232" y="1207008"/>
                  </a:lnTo>
                  <a:lnTo>
                    <a:pt x="187452" y="1219200"/>
                  </a:lnTo>
                  <a:lnTo>
                    <a:pt x="59055" y="1240802"/>
                  </a:lnTo>
                  <a:lnTo>
                    <a:pt x="94488" y="1126236"/>
                  </a:lnTo>
                  <a:lnTo>
                    <a:pt x="138684" y="1010412"/>
                  </a:lnTo>
                  <a:lnTo>
                    <a:pt x="163068" y="950976"/>
                  </a:lnTo>
                  <a:lnTo>
                    <a:pt x="181356" y="891540"/>
                  </a:lnTo>
                  <a:lnTo>
                    <a:pt x="358140" y="464820"/>
                  </a:lnTo>
                  <a:lnTo>
                    <a:pt x="400812" y="368808"/>
                  </a:lnTo>
                  <a:lnTo>
                    <a:pt x="448056" y="284988"/>
                  </a:lnTo>
                  <a:lnTo>
                    <a:pt x="510540" y="225552"/>
                  </a:lnTo>
                  <a:lnTo>
                    <a:pt x="595884" y="202692"/>
                  </a:lnTo>
                  <a:lnTo>
                    <a:pt x="702564" y="239268"/>
                  </a:lnTo>
                  <a:lnTo>
                    <a:pt x="797052" y="269748"/>
                  </a:lnTo>
                  <a:lnTo>
                    <a:pt x="879348" y="295656"/>
                  </a:lnTo>
                  <a:lnTo>
                    <a:pt x="960120" y="320040"/>
                  </a:lnTo>
                  <a:lnTo>
                    <a:pt x="1037844" y="342900"/>
                  </a:lnTo>
                  <a:lnTo>
                    <a:pt x="1120140" y="370332"/>
                  </a:lnTo>
                  <a:lnTo>
                    <a:pt x="1211580" y="402336"/>
                  </a:lnTo>
                  <a:lnTo>
                    <a:pt x="1309535" y="438721"/>
                  </a:lnTo>
                  <a:lnTo>
                    <a:pt x="1301496" y="449580"/>
                  </a:lnTo>
                  <a:lnTo>
                    <a:pt x="1272540" y="486156"/>
                  </a:lnTo>
                  <a:lnTo>
                    <a:pt x="1217676" y="550164"/>
                  </a:lnTo>
                  <a:lnTo>
                    <a:pt x="1161288" y="612648"/>
                  </a:lnTo>
                  <a:lnTo>
                    <a:pt x="1095756" y="681228"/>
                  </a:lnTo>
                  <a:lnTo>
                    <a:pt x="1094232" y="708660"/>
                  </a:lnTo>
                  <a:lnTo>
                    <a:pt x="1099693" y="708990"/>
                  </a:lnTo>
                  <a:lnTo>
                    <a:pt x="1092708" y="726948"/>
                  </a:lnTo>
                  <a:lnTo>
                    <a:pt x="1121664" y="777240"/>
                  </a:lnTo>
                  <a:lnTo>
                    <a:pt x="1060704" y="827532"/>
                  </a:lnTo>
                  <a:lnTo>
                    <a:pt x="987552" y="854964"/>
                  </a:lnTo>
                  <a:lnTo>
                    <a:pt x="829056" y="886968"/>
                  </a:lnTo>
                  <a:lnTo>
                    <a:pt x="577596" y="932688"/>
                  </a:lnTo>
                  <a:lnTo>
                    <a:pt x="477012" y="963168"/>
                  </a:lnTo>
                  <a:lnTo>
                    <a:pt x="414528" y="992124"/>
                  </a:lnTo>
                  <a:lnTo>
                    <a:pt x="338328" y="1030224"/>
                  </a:lnTo>
                  <a:lnTo>
                    <a:pt x="181356" y="1120140"/>
                  </a:lnTo>
                  <a:lnTo>
                    <a:pt x="167640" y="1132332"/>
                  </a:lnTo>
                  <a:lnTo>
                    <a:pt x="172212" y="1147572"/>
                  </a:lnTo>
                  <a:lnTo>
                    <a:pt x="217932" y="1149096"/>
                  </a:lnTo>
                  <a:lnTo>
                    <a:pt x="284988" y="1115568"/>
                  </a:lnTo>
                  <a:lnTo>
                    <a:pt x="362712" y="1074420"/>
                  </a:lnTo>
                  <a:lnTo>
                    <a:pt x="431292" y="1040892"/>
                  </a:lnTo>
                  <a:lnTo>
                    <a:pt x="551688" y="992124"/>
                  </a:lnTo>
                  <a:lnTo>
                    <a:pt x="678180" y="955548"/>
                  </a:lnTo>
                  <a:lnTo>
                    <a:pt x="833628" y="922020"/>
                  </a:lnTo>
                  <a:lnTo>
                    <a:pt x="1001268" y="902208"/>
                  </a:lnTo>
                  <a:lnTo>
                    <a:pt x="1078992" y="883920"/>
                  </a:lnTo>
                  <a:lnTo>
                    <a:pt x="1164336" y="854964"/>
                  </a:lnTo>
                  <a:lnTo>
                    <a:pt x="1171143" y="846924"/>
                  </a:lnTo>
                  <a:lnTo>
                    <a:pt x="1181100" y="861060"/>
                  </a:lnTo>
                  <a:lnTo>
                    <a:pt x="1228344" y="938784"/>
                  </a:lnTo>
                  <a:lnTo>
                    <a:pt x="1267968" y="1022604"/>
                  </a:lnTo>
                  <a:lnTo>
                    <a:pt x="1304544" y="1120140"/>
                  </a:lnTo>
                  <a:lnTo>
                    <a:pt x="1342644" y="1200912"/>
                  </a:lnTo>
                  <a:lnTo>
                    <a:pt x="1358887" y="1230909"/>
                  </a:lnTo>
                  <a:lnTo>
                    <a:pt x="1342644" y="1225296"/>
                  </a:lnTo>
                  <a:lnTo>
                    <a:pt x="1278636" y="1193292"/>
                  </a:lnTo>
                  <a:lnTo>
                    <a:pt x="1249680" y="1176528"/>
                  </a:lnTo>
                  <a:lnTo>
                    <a:pt x="1217676" y="1155192"/>
                  </a:lnTo>
                  <a:lnTo>
                    <a:pt x="1184148" y="1132332"/>
                  </a:lnTo>
                  <a:lnTo>
                    <a:pt x="1144524" y="1101852"/>
                  </a:lnTo>
                  <a:lnTo>
                    <a:pt x="1112520" y="1077468"/>
                  </a:lnTo>
                  <a:lnTo>
                    <a:pt x="1083564" y="1056132"/>
                  </a:lnTo>
                  <a:lnTo>
                    <a:pt x="1025652" y="1022604"/>
                  </a:lnTo>
                  <a:lnTo>
                    <a:pt x="966216" y="1007364"/>
                  </a:lnTo>
                  <a:lnTo>
                    <a:pt x="897636" y="1021080"/>
                  </a:lnTo>
                  <a:lnTo>
                    <a:pt x="847344" y="1046988"/>
                  </a:lnTo>
                  <a:lnTo>
                    <a:pt x="809244" y="1078992"/>
                  </a:lnTo>
                  <a:lnTo>
                    <a:pt x="775716" y="1118616"/>
                  </a:lnTo>
                  <a:lnTo>
                    <a:pt x="746760" y="1161288"/>
                  </a:lnTo>
                  <a:lnTo>
                    <a:pt x="722376" y="1207008"/>
                  </a:lnTo>
                  <a:lnTo>
                    <a:pt x="696468" y="1257300"/>
                  </a:lnTo>
                  <a:lnTo>
                    <a:pt x="638556" y="1360932"/>
                  </a:lnTo>
                  <a:lnTo>
                    <a:pt x="576072" y="1452372"/>
                  </a:lnTo>
                  <a:lnTo>
                    <a:pt x="548640" y="1496568"/>
                  </a:lnTo>
                  <a:lnTo>
                    <a:pt x="521208" y="1537716"/>
                  </a:lnTo>
                  <a:lnTo>
                    <a:pt x="470916" y="1621536"/>
                  </a:lnTo>
                  <a:lnTo>
                    <a:pt x="411480" y="1717548"/>
                  </a:lnTo>
                  <a:lnTo>
                    <a:pt x="416052" y="1740408"/>
                  </a:lnTo>
                  <a:lnTo>
                    <a:pt x="438912" y="1737360"/>
                  </a:lnTo>
                  <a:lnTo>
                    <a:pt x="495300" y="1641348"/>
                  </a:lnTo>
                  <a:lnTo>
                    <a:pt x="601980" y="1473708"/>
                  </a:lnTo>
                  <a:lnTo>
                    <a:pt x="630936" y="1429512"/>
                  </a:lnTo>
                  <a:lnTo>
                    <a:pt x="664464" y="1382268"/>
                  </a:lnTo>
                  <a:lnTo>
                    <a:pt x="693420" y="1335024"/>
                  </a:lnTo>
                  <a:lnTo>
                    <a:pt x="720852" y="1287780"/>
                  </a:lnTo>
                  <a:lnTo>
                    <a:pt x="772668" y="1203960"/>
                  </a:lnTo>
                  <a:lnTo>
                    <a:pt x="833628" y="1133856"/>
                  </a:lnTo>
                  <a:lnTo>
                    <a:pt x="917448" y="1080516"/>
                  </a:lnTo>
                  <a:lnTo>
                    <a:pt x="973836" y="1072896"/>
                  </a:lnTo>
                  <a:lnTo>
                    <a:pt x="1024128" y="1091184"/>
                  </a:lnTo>
                  <a:lnTo>
                    <a:pt x="1072896" y="1124712"/>
                  </a:lnTo>
                  <a:lnTo>
                    <a:pt x="1123188" y="1162812"/>
                  </a:lnTo>
                  <a:lnTo>
                    <a:pt x="1165860" y="1193292"/>
                  </a:lnTo>
                  <a:lnTo>
                    <a:pt x="1207008" y="1219200"/>
                  </a:lnTo>
                  <a:lnTo>
                    <a:pt x="1287780" y="1255776"/>
                  </a:lnTo>
                  <a:lnTo>
                    <a:pt x="1371600" y="1286256"/>
                  </a:lnTo>
                  <a:lnTo>
                    <a:pt x="1393050" y="1292631"/>
                  </a:lnTo>
                  <a:lnTo>
                    <a:pt x="1420368" y="1339596"/>
                  </a:lnTo>
                  <a:lnTo>
                    <a:pt x="1461516" y="1400556"/>
                  </a:lnTo>
                  <a:lnTo>
                    <a:pt x="1464132" y="1403781"/>
                  </a:lnTo>
                  <a:lnTo>
                    <a:pt x="1391412" y="1432560"/>
                  </a:lnTo>
                  <a:lnTo>
                    <a:pt x="1324356" y="1456944"/>
                  </a:lnTo>
                  <a:lnTo>
                    <a:pt x="1199388" y="1501140"/>
                  </a:lnTo>
                  <a:lnTo>
                    <a:pt x="1072896" y="1540764"/>
                  </a:lnTo>
                  <a:lnTo>
                    <a:pt x="928116" y="1583436"/>
                  </a:lnTo>
                  <a:lnTo>
                    <a:pt x="858012" y="1616964"/>
                  </a:lnTo>
                  <a:lnTo>
                    <a:pt x="794004" y="1645920"/>
                  </a:lnTo>
                  <a:lnTo>
                    <a:pt x="733044" y="1671828"/>
                  </a:lnTo>
                  <a:lnTo>
                    <a:pt x="614172" y="1723644"/>
                  </a:lnTo>
                  <a:lnTo>
                    <a:pt x="551688" y="1751076"/>
                  </a:lnTo>
                  <a:lnTo>
                    <a:pt x="487680" y="1781556"/>
                  </a:lnTo>
                  <a:lnTo>
                    <a:pt x="432041" y="1809978"/>
                  </a:lnTo>
                  <a:lnTo>
                    <a:pt x="333756" y="1693164"/>
                  </a:lnTo>
                  <a:lnTo>
                    <a:pt x="277368" y="1639824"/>
                  </a:lnTo>
                  <a:lnTo>
                    <a:pt x="249936" y="1610868"/>
                  </a:lnTo>
                  <a:lnTo>
                    <a:pt x="222504" y="1572768"/>
                  </a:lnTo>
                  <a:lnTo>
                    <a:pt x="187452" y="1513332"/>
                  </a:lnTo>
                  <a:lnTo>
                    <a:pt x="156972" y="1458468"/>
                  </a:lnTo>
                  <a:lnTo>
                    <a:pt x="74676" y="1360932"/>
                  </a:lnTo>
                  <a:lnTo>
                    <a:pt x="51816" y="1365504"/>
                  </a:lnTo>
                  <a:lnTo>
                    <a:pt x="56388" y="1388364"/>
                  </a:lnTo>
                  <a:lnTo>
                    <a:pt x="100584" y="1434084"/>
                  </a:lnTo>
                  <a:lnTo>
                    <a:pt x="134112" y="1482852"/>
                  </a:lnTo>
                  <a:lnTo>
                    <a:pt x="195072" y="1592580"/>
                  </a:lnTo>
                  <a:lnTo>
                    <a:pt x="248412" y="1661160"/>
                  </a:lnTo>
                  <a:lnTo>
                    <a:pt x="301752" y="1714500"/>
                  </a:lnTo>
                  <a:lnTo>
                    <a:pt x="352044" y="1770888"/>
                  </a:lnTo>
                  <a:lnTo>
                    <a:pt x="376428" y="1804416"/>
                  </a:lnTo>
                  <a:lnTo>
                    <a:pt x="397764" y="1844040"/>
                  </a:lnTo>
                  <a:lnTo>
                    <a:pt x="407238" y="1847062"/>
                  </a:lnTo>
                  <a:lnTo>
                    <a:pt x="405384" y="1853184"/>
                  </a:lnTo>
                  <a:lnTo>
                    <a:pt x="437388" y="1865376"/>
                  </a:lnTo>
                  <a:lnTo>
                    <a:pt x="509016" y="1830324"/>
                  </a:lnTo>
                  <a:lnTo>
                    <a:pt x="574548" y="1804416"/>
                  </a:lnTo>
                  <a:lnTo>
                    <a:pt x="821436" y="1728216"/>
                  </a:lnTo>
                  <a:lnTo>
                    <a:pt x="885444" y="1703832"/>
                  </a:lnTo>
                  <a:lnTo>
                    <a:pt x="957072" y="1671828"/>
                  </a:lnTo>
                  <a:lnTo>
                    <a:pt x="1034796" y="1647444"/>
                  </a:lnTo>
                  <a:lnTo>
                    <a:pt x="1175004" y="1601724"/>
                  </a:lnTo>
                  <a:lnTo>
                    <a:pt x="1240536" y="1577340"/>
                  </a:lnTo>
                  <a:lnTo>
                    <a:pt x="1306068" y="1551432"/>
                  </a:lnTo>
                  <a:lnTo>
                    <a:pt x="1373124" y="1525524"/>
                  </a:lnTo>
                  <a:lnTo>
                    <a:pt x="1444752" y="1496568"/>
                  </a:lnTo>
                  <a:lnTo>
                    <a:pt x="1515960" y="1467510"/>
                  </a:lnTo>
                  <a:lnTo>
                    <a:pt x="1554480" y="1514856"/>
                  </a:lnTo>
                  <a:lnTo>
                    <a:pt x="1609344" y="1574292"/>
                  </a:lnTo>
                  <a:lnTo>
                    <a:pt x="1670304" y="1636776"/>
                  </a:lnTo>
                  <a:lnTo>
                    <a:pt x="1677327" y="1641957"/>
                  </a:lnTo>
                  <a:lnTo>
                    <a:pt x="1676400" y="1644396"/>
                  </a:lnTo>
                  <a:lnTo>
                    <a:pt x="1638300" y="1853184"/>
                  </a:lnTo>
                  <a:lnTo>
                    <a:pt x="1513332" y="2318004"/>
                  </a:lnTo>
                  <a:lnTo>
                    <a:pt x="1491996" y="2391156"/>
                  </a:lnTo>
                  <a:lnTo>
                    <a:pt x="1466088" y="2465832"/>
                  </a:lnTo>
                  <a:lnTo>
                    <a:pt x="1472184" y="2481072"/>
                  </a:lnTo>
                  <a:lnTo>
                    <a:pt x="1475232" y="2488692"/>
                  </a:lnTo>
                  <a:lnTo>
                    <a:pt x="1482318" y="2485428"/>
                  </a:lnTo>
                  <a:lnTo>
                    <a:pt x="1493520" y="2490216"/>
                  </a:lnTo>
                  <a:lnTo>
                    <a:pt x="1595628" y="2455164"/>
                  </a:lnTo>
                  <a:lnTo>
                    <a:pt x="1690116" y="2446020"/>
                  </a:lnTo>
                  <a:lnTo>
                    <a:pt x="1897380" y="2453640"/>
                  </a:lnTo>
                  <a:lnTo>
                    <a:pt x="2215896" y="2453640"/>
                  </a:lnTo>
                  <a:lnTo>
                    <a:pt x="2535936" y="2478024"/>
                  </a:lnTo>
                  <a:lnTo>
                    <a:pt x="2758440" y="2470404"/>
                  </a:lnTo>
                  <a:lnTo>
                    <a:pt x="2880360" y="2479548"/>
                  </a:lnTo>
                  <a:lnTo>
                    <a:pt x="3037332" y="2478024"/>
                  </a:lnTo>
                  <a:lnTo>
                    <a:pt x="3116580" y="2444496"/>
                  </a:lnTo>
                  <a:lnTo>
                    <a:pt x="3130296" y="2424684"/>
                  </a:lnTo>
                  <a:lnTo>
                    <a:pt x="3112008" y="2409444"/>
                  </a:lnTo>
                  <a:lnTo>
                    <a:pt x="2880360" y="2409444"/>
                  </a:lnTo>
                  <a:lnTo>
                    <a:pt x="2761488" y="2401824"/>
                  </a:lnTo>
                  <a:lnTo>
                    <a:pt x="2647188" y="2398776"/>
                  </a:lnTo>
                  <a:lnTo>
                    <a:pt x="2532888" y="2409444"/>
                  </a:lnTo>
                  <a:lnTo>
                    <a:pt x="2215896" y="2401824"/>
                  </a:lnTo>
                  <a:lnTo>
                    <a:pt x="1897380" y="2418588"/>
                  </a:lnTo>
                  <a:lnTo>
                    <a:pt x="1684020" y="2410968"/>
                  </a:lnTo>
                  <a:lnTo>
                    <a:pt x="1584960" y="2423160"/>
                  </a:lnTo>
                  <a:lnTo>
                    <a:pt x="1533144" y="2436876"/>
                  </a:lnTo>
                  <a:lnTo>
                    <a:pt x="1516697" y="2443454"/>
                  </a:lnTo>
                  <a:lnTo>
                    <a:pt x="1527048" y="2426208"/>
                  </a:lnTo>
                  <a:lnTo>
                    <a:pt x="1557528" y="2371344"/>
                  </a:lnTo>
                  <a:lnTo>
                    <a:pt x="1580388" y="2301240"/>
                  </a:lnTo>
                  <a:lnTo>
                    <a:pt x="1601724" y="2238756"/>
                  </a:lnTo>
                  <a:lnTo>
                    <a:pt x="1639824" y="2121408"/>
                  </a:lnTo>
                  <a:lnTo>
                    <a:pt x="1674876" y="2004060"/>
                  </a:lnTo>
                  <a:lnTo>
                    <a:pt x="1711452" y="1869948"/>
                  </a:lnTo>
                  <a:lnTo>
                    <a:pt x="1731264" y="1748028"/>
                  </a:lnTo>
                  <a:lnTo>
                    <a:pt x="1738884" y="1632204"/>
                  </a:lnTo>
                  <a:lnTo>
                    <a:pt x="1730082" y="1621409"/>
                  </a:lnTo>
                  <a:lnTo>
                    <a:pt x="1720596" y="1571244"/>
                  </a:lnTo>
                  <a:lnTo>
                    <a:pt x="1662684" y="1513332"/>
                  </a:lnTo>
                  <a:lnTo>
                    <a:pt x="1610868" y="1458468"/>
                  </a:lnTo>
                  <a:lnTo>
                    <a:pt x="1563624" y="1406652"/>
                  </a:lnTo>
                  <a:lnTo>
                    <a:pt x="1519428" y="1351788"/>
                  </a:lnTo>
                  <a:lnTo>
                    <a:pt x="1481328" y="1295400"/>
                  </a:lnTo>
                  <a:lnTo>
                    <a:pt x="1441704" y="1234440"/>
                  </a:lnTo>
                  <a:lnTo>
                    <a:pt x="1405128" y="1167384"/>
                  </a:lnTo>
                  <a:lnTo>
                    <a:pt x="1368552" y="1091184"/>
                  </a:lnTo>
                  <a:lnTo>
                    <a:pt x="1275588" y="914400"/>
                  </a:lnTo>
                  <a:lnTo>
                    <a:pt x="1214628" y="841248"/>
                  </a:lnTo>
                  <a:lnTo>
                    <a:pt x="1181100" y="801624"/>
                  </a:lnTo>
                  <a:lnTo>
                    <a:pt x="1147572" y="758952"/>
                  </a:lnTo>
                  <a:lnTo>
                    <a:pt x="1127760" y="711708"/>
                  </a:lnTo>
                  <a:lnTo>
                    <a:pt x="1121676" y="708672"/>
                  </a:lnTo>
                  <a:lnTo>
                    <a:pt x="1187196" y="644652"/>
                  </a:lnTo>
                  <a:lnTo>
                    <a:pt x="1248156" y="588264"/>
                  </a:lnTo>
                  <a:lnTo>
                    <a:pt x="1306068" y="528828"/>
                  </a:lnTo>
                  <a:lnTo>
                    <a:pt x="1336548" y="493776"/>
                  </a:lnTo>
                  <a:lnTo>
                    <a:pt x="1368552" y="454152"/>
                  </a:lnTo>
                  <a:lnTo>
                    <a:pt x="1403604" y="414528"/>
                  </a:lnTo>
                  <a:lnTo>
                    <a:pt x="1437132" y="374904"/>
                  </a:lnTo>
                  <a:lnTo>
                    <a:pt x="1467612" y="335280"/>
                  </a:lnTo>
                  <a:lnTo>
                    <a:pt x="1495044" y="297180"/>
                  </a:lnTo>
                  <a:lnTo>
                    <a:pt x="1520952" y="256032"/>
                  </a:lnTo>
                  <a:lnTo>
                    <a:pt x="1543812" y="213360"/>
                  </a:lnTo>
                  <a:lnTo>
                    <a:pt x="1580388" y="117348"/>
                  </a:lnTo>
                  <a:lnTo>
                    <a:pt x="1706880" y="59436"/>
                  </a:lnTo>
                  <a:lnTo>
                    <a:pt x="1837944" y="50292"/>
                  </a:lnTo>
                  <a:lnTo>
                    <a:pt x="1972056" y="68580"/>
                  </a:lnTo>
                  <a:lnTo>
                    <a:pt x="2113788" y="100584"/>
                  </a:lnTo>
                  <a:lnTo>
                    <a:pt x="2324100" y="143256"/>
                  </a:lnTo>
                  <a:lnTo>
                    <a:pt x="2513076" y="170688"/>
                  </a:lnTo>
                  <a:lnTo>
                    <a:pt x="2915412" y="187452"/>
                  </a:lnTo>
                  <a:lnTo>
                    <a:pt x="3073908" y="185928"/>
                  </a:lnTo>
                  <a:lnTo>
                    <a:pt x="3221456" y="178904"/>
                  </a:lnTo>
                  <a:lnTo>
                    <a:pt x="3197352" y="211836"/>
                  </a:lnTo>
                  <a:lnTo>
                    <a:pt x="3169920" y="251460"/>
                  </a:lnTo>
                  <a:lnTo>
                    <a:pt x="3139440" y="294132"/>
                  </a:lnTo>
                  <a:lnTo>
                    <a:pt x="3096768" y="359664"/>
                  </a:lnTo>
                  <a:lnTo>
                    <a:pt x="3052572" y="420624"/>
                  </a:lnTo>
                  <a:lnTo>
                    <a:pt x="3015996" y="475488"/>
                  </a:lnTo>
                  <a:lnTo>
                    <a:pt x="2990088" y="525780"/>
                  </a:lnTo>
                  <a:lnTo>
                    <a:pt x="2965704" y="577596"/>
                  </a:lnTo>
                  <a:lnTo>
                    <a:pt x="2936748" y="637032"/>
                  </a:lnTo>
                  <a:lnTo>
                    <a:pt x="2913888" y="672084"/>
                  </a:lnTo>
                  <a:lnTo>
                    <a:pt x="2894076" y="705612"/>
                  </a:lnTo>
                  <a:lnTo>
                    <a:pt x="2859024" y="769620"/>
                  </a:lnTo>
                  <a:lnTo>
                    <a:pt x="2825496" y="833628"/>
                  </a:lnTo>
                  <a:lnTo>
                    <a:pt x="2782824" y="903732"/>
                  </a:lnTo>
                  <a:lnTo>
                    <a:pt x="2787396" y="929640"/>
                  </a:lnTo>
                  <a:lnTo>
                    <a:pt x="2808732" y="923544"/>
                  </a:lnTo>
                  <a:lnTo>
                    <a:pt x="2855976" y="856488"/>
                  </a:lnTo>
                  <a:lnTo>
                    <a:pt x="2947416" y="743712"/>
                  </a:lnTo>
                  <a:lnTo>
                    <a:pt x="2971800" y="713232"/>
                  </a:lnTo>
                  <a:lnTo>
                    <a:pt x="2996184" y="678180"/>
                  </a:lnTo>
                  <a:lnTo>
                    <a:pt x="3107436" y="467868"/>
                  </a:lnTo>
                  <a:lnTo>
                    <a:pt x="3145536" y="400812"/>
                  </a:lnTo>
                  <a:lnTo>
                    <a:pt x="3182112" y="327660"/>
                  </a:lnTo>
                  <a:lnTo>
                    <a:pt x="3209544" y="281940"/>
                  </a:lnTo>
                  <a:lnTo>
                    <a:pt x="3232404" y="239268"/>
                  </a:lnTo>
                  <a:lnTo>
                    <a:pt x="3284220" y="149352"/>
                  </a:lnTo>
                  <a:lnTo>
                    <a:pt x="3283305" y="142113"/>
                  </a:lnTo>
                  <a:lnTo>
                    <a:pt x="3293364" y="123444"/>
                  </a:lnTo>
                  <a:close/>
                </a:path>
                <a:path w="3388359" h="2490470">
                  <a:moveTo>
                    <a:pt x="3317748" y="1638300"/>
                  </a:moveTo>
                  <a:lnTo>
                    <a:pt x="3300984" y="1621536"/>
                  </a:lnTo>
                  <a:lnTo>
                    <a:pt x="3197352" y="1610868"/>
                  </a:lnTo>
                  <a:lnTo>
                    <a:pt x="2993136" y="1604772"/>
                  </a:lnTo>
                  <a:lnTo>
                    <a:pt x="2788920" y="1581912"/>
                  </a:lnTo>
                  <a:lnTo>
                    <a:pt x="2574036" y="1554480"/>
                  </a:lnTo>
                  <a:lnTo>
                    <a:pt x="2334768" y="1543812"/>
                  </a:lnTo>
                  <a:lnTo>
                    <a:pt x="2086356" y="1552956"/>
                  </a:lnTo>
                  <a:lnTo>
                    <a:pt x="1965960" y="1565148"/>
                  </a:lnTo>
                  <a:lnTo>
                    <a:pt x="1847088" y="1583436"/>
                  </a:lnTo>
                  <a:lnTo>
                    <a:pt x="1825752" y="1618488"/>
                  </a:lnTo>
                  <a:lnTo>
                    <a:pt x="1834896" y="1644396"/>
                  </a:lnTo>
                  <a:lnTo>
                    <a:pt x="2318004" y="1613916"/>
                  </a:lnTo>
                  <a:lnTo>
                    <a:pt x="2564892" y="1616964"/>
                  </a:lnTo>
                  <a:lnTo>
                    <a:pt x="2782824" y="1638300"/>
                  </a:lnTo>
                  <a:lnTo>
                    <a:pt x="3197352" y="1667256"/>
                  </a:lnTo>
                  <a:lnTo>
                    <a:pt x="3300984" y="1656588"/>
                  </a:lnTo>
                  <a:lnTo>
                    <a:pt x="3317748" y="1638300"/>
                  </a:lnTo>
                  <a:close/>
                </a:path>
                <a:path w="3388359" h="2490470">
                  <a:moveTo>
                    <a:pt x="3387852" y="1597152"/>
                  </a:moveTo>
                  <a:lnTo>
                    <a:pt x="3316224" y="1476756"/>
                  </a:lnTo>
                  <a:lnTo>
                    <a:pt x="3262884" y="1423416"/>
                  </a:lnTo>
                  <a:lnTo>
                    <a:pt x="3214116" y="1380744"/>
                  </a:lnTo>
                  <a:lnTo>
                    <a:pt x="3166872" y="1336548"/>
                  </a:lnTo>
                  <a:lnTo>
                    <a:pt x="3113532" y="1283208"/>
                  </a:lnTo>
                  <a:lnTo>
                    <a:pt x="3072384" y="1232916"/>
                  </a:lnTo>
                  <a:lnTo>
                    <a:pt x="3035808" y="1185672"/>
                  </a:lnTo>
                  <a:lnTo>
                    <a:pt x="2968752" y="1097280"/>
                  </a:lnTo>
                  <a:lnTo>
                    <a:pt x="2933700" y="1056132"/>
                  </a:lnTo>
                  <a:lnTo>
                    <a:pt x="2898648" y="1013460"/>
                  </a:lnTo>
                  <a:lnTo>
                    <a:pt x="2859024" y="969264"/>
                  </a:lnTo>
                  <a:lnTo>
                    <a:pt x="2811780" y="926592"/>
                  </a:lnTo>
                  <a:lnTo>
                    <a:pt x="2788920" y="929640"/>
                  </a:lnTo>
                  <a:lnTo>
                    <a:pt x="2791968" y="954024"/>
                  </a:lnTo>
                  <a:lnTo>
                    <a:pt x="2837688" y="998220"/>
                  </a:lnTo>
                  <a:lnTo>
                    <a:pt x="2874264" y="1043940"/>
                  </a:lnTo>
                  <a:lnTo>
                    <a:pt x="2906268" y="1089660"/>
                  </a:lnTo>
                  <a:lnTo>
                    <a:pt x="2935224" y="1135380"/>
                  </a:lnTo>
                  <a:lnTo>
                    <a:pt x="2994660" y="1232916"/>
                  </a:lnTo>
                  <a:lnTo>
                    <a:pt x="3028188" y="1281684"/>
                  </a:lnTo>
                  <a:lnTo>
                    <a:pt x="3067812" y="1333500"/>
                  </a:lnTo>
                  <a:lnTo>
                    <a:pt x="3121152" y="1385316"/>
                  </a:lnTo>
                  <a:lnTo>
                    <a:pt x="3169920" y="1429512"/>
                  </a:lnTo>
                  <a:lnTo>
                    <a:pt x="3217164" y="1473708"/>
                  </a:lnTo>
                  <a:lnTo>
                    <a:pt x="3270504" y="1527048"/>
                  </a:lnTo>
                  <a:lnTo>
                    <a:pt x="3334474" y="1592287"/>
                  </a:lnTo>
                  <a:lnTo>
                    <a:pt x="3329940" y="1755648"/>
                  </a:lnTo>
                  <a:lnTo>
                    <a:pt x="3273552" y="1897380"/>
                  </a:lnTo>
                  <a:lnTo>
                    <a:pt x="3198876" y="2040636"/>
                  </a:lnTo>
                  <a:lnTo>
                    <a:pt x="3166872" y="2121408"/>
                  </a:lnTo>
                  <a:lnTo>
                    <a:pt x="3139440" y="2212848"/>
                  </a:lnTo>
                  <a:lnTo>
                    <a:pt x="3144012" y="2304288"/>
                  </a:lnTo>
                  <a:lnTo>
                    <a:pt x="3140964" y="2394204"/>
                  </a:lnTo>
                  <a:lnTo>
                    <a:pt x="3144012" y="2399538"/>
                  </a:lnTo>
                  <a:lnTo>
                    <a:pt x="3153156" y="2415540"/>
                  </a:lnTo>
                  <a:lnTo>
                    <a:pt x="3172968" y="2401824"/>
                  </a:lnTo>
                  <a:lnTo>
                    <a:pt x="3203448" y="2314956"/>
                  </a:lnTo>
                  <a:lnTo>
                    <a:pt x="3223260" y="2226564"/>
                  </a:lnTo>
                  <a:lnTo>
                    <a:pt x="3278124" y="2054352"/>
                  </a:lnTo>
                  <a:lnTo>
                    <a:pt x="3310128" y="1982724"/>
                  </a:lnTo>
                  <a:lnTo>
                    <a:pt x="3337560" y="1915668"/>
                  </a:lnTo>
                  <a:lnTo>
                    <a:pt x="3363468" y="1848612"/>
                  </a:lnTo>
                  <a:lnTo>
                    <a:pt x="3381756" y="1775460"/>
                  </a:lnTo>
                  <a:lnTo>
                    <a:pt x="3387852" y="15971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11858" y="3753612"/>
              <a:ext cx="178308" cy="201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56861" y="3078492"/>
              <a:ext cx="1629410" cy="1894839"/>
            </a:xfrm>
            <a:custGeom>
              <a:avLst/>
              <a:gdLst/>
              <a:ahLst/>
              <a:cxnLst/>
              <a:rect l="l" t="t" r="r" b="b"/>
              <a:pathLst>
                <a:path w="1629410" h="1894839">
                  <a:moveTo>
                    <a:pt x="316992" y="742188"/>
                  </a:moveTo>
                  <a:lnTo>
                    <a:pt x="303276" y="722376"/>
                  </a:lnTo>
                  <a:lnTo>
                    <a:pt x="172212" y="697992"/>
                  </a:lnTo>
                  <a:lnTo>
                    <a:pt x="16764" y="691896"/>
                  </a:lnTo>
                  <a:lnTo>
                    <a:pt x="0" y="708660"/>
                  </a:lnTo>
                  <a:lnTo>
                    <a:pt x="16764" y="726948"/>
                  </a:lnTo>
                  <a:lnTo>
                    <a:pt x="169164" y="742188"/>
                  </a:lnTo>
                  <a:lnTo>
                    <a:pt x="298704" y="757428"/>
                  </a:lnTo>
                  <a:lnTo>
                    <a:pt x="316992" y="742188"/>
                  </a:lnTo>
                  <a:close/>
                </a:path>
                <a:path w="1629410" h="1894839">
                  <a:moveTo>
                    <a:pt x="451104" y="175260"/>
                  </a:moveTo>
                  <a:lnTo>
                    <a:pt x="426720" y="147828"/>
                  </a:lnTo>
                  <a:lnTo>
                    <a:pt x="408432" y="147828"/>
                  </a:lnTo>
                  <a:lnTo>
                    <a:pt x="377952" y="100584"/>
                  </a:lnTo>
                  <a:lnTo>
                    <a:pt x="341376" y="106680"/>
                  </a:lnTo>
                  <a:lnTo>
                    <a:pt x="306324" y="108204"/>
                  </a:lnTo>
                  <a:lnTo>
                    <a:pt x="284988" y="73152"/>
                  </a:lnTo>
                  <a:lnTo>
                    <a:pt x="256032" y="60960"/>
                  </a:lnTo>
                  <a:lnTo>
                    <a:pt x="225552" y="68580"/>
                  </a:lnTo>
                  <a:lnTo>
                    <a:pt x="155448" y="97536"/>
                  </a:lnTo>
                  <a:lnTo>
                    <a:pt x="141732" y="118872"/>
                  </a:lnTo>
                  <a:lnTo>
                    <a:pt x="160020" y="132588"/>
                  </a:lnTo>
                  <a:lnTo>
                    <a:pt x="188976" y="120396"/>
                  </a:lnTo>
                  <a:lnTo>
                    <a:pt x="216408" y="103632"/>
                  </a:lnTo>
                  <a:lnTo>
                    <a:pt x="240792" y="94488"/>
                  </a:lnTo>
                  <a:lnTo>
                    <a:pt x="265176" y="100584"/>
                  </a:lnTo>
                  <a:lnTo>
                    <a:pt x="281940" y="143256"/>
                  </a:lnTo>
                  <a:lnTo>
                    <a:pt x="321564" y="144780"/>
                  </a:lnTo>
                  <a:lnTo>
                    <a:pt x="362712" y="141732"/>
                  </a:lnTo>
                  <a:lnTo>
                    <a:pt x="364236" y="175260"/>
                  </a:lnTo>
                  <a:lnTo>
                    <a:pt x="388620" y="199644"/>
                  </a:lnTo>
                  <a:lnTo>
                    <a:pt x="426720" y="202692"/>
                  </a:lnTo>
                  <a:lnTo>
                    <a:pt x="445008" y="193548"/>
                  </a:lnTo>
                  <a:lnTo>
                    <a:pt x="451104" y="175260"/>
                  </a:lnTo>
                  <a:close/>
                </a:path>
                <a:path w="1629410" h="1894839">
                  <a:moveTo>
                    <a:pt x="865632" y="1822704"/>
                  </a:moveTo>
                  <a:lnTo>
                    <a:pt x="861060" y="1799844"/>
                  </a:lnTo>
                  <a:lnTo>
                    <a:pt x="836676" y="1776984"/>
                  </a:lnTo>
                  <a:lnTo>
                    <a:pt x="804672" y="1775460"/>
                  </a:lnTo>
                  <a:lnTo>
                    <a:pt x="729996" y="1798320"/>
                  </a:lnTo>
                  <a:lnTo>
                    <a:pt x="728472" y="1743456"/>
                  </a:lnTo>
                  <a:lnTo>
                    <a:pt x="714756" y="1723644"/>
                  </a:lnTo>
                  <a:lnTo>
                    <a:pt x="691896" y="1726692"/>
                  </a:lnTo>
                  <a:lnTo>
                    <a:pt x="644652" y="1757172"/>
                  </a:lnTo>
                  <a:lnTo>
                    <a:pt x="601980" y="1796796"/>
                  </a:lnTo>
                  <a:lnTo>
                    <a:pt x="574548" y="1816608"/>
                  </a:lnTo>
                  <a:lnTo>
                    <a:pt x="583692" y="1780032"/>
                  </a:lnTo>
                  <a:lnTo>
                    <a:pt x="579120" y="1754124"/>
                  </a:lnTo>
                  <a:lnTo>
                    <a:pt x="554736" y="1749552"/>
                  </a:lnTo>
                  <a:lnTo>
                    <a:pt x="522732" y="1761744"/>
                  </a:lnTo>
                  <a:lnTo>
                    <a:pt x="496824" y="1776984"/>
                  </a:lnTo>
                  <a:lnTo>
                    <a:pt x="445008" y="1815084"/>
                  </a:lnTo>
                  <a:lnTo>
                    <a:pt x="438912" y="1816608"/>
                  </a:lnTo>
                  <a:lnTo>
                    <a:pt x="457200" y="1783080"/>
                  </a:lnTo>
                  <a:lnTo>
                    <a:pt x="470916" y="1743456"/>
                  </a:lnTo>
                  <a:lnTo>
                    <a:pt x="451104" y="1720596"/>
                  </a:lnTo>
                  <a:lnTo>
                    <a:pt x="402336" y="1729740"/>
                  </a:lnTo>
                  <a:lnTo>
                    <a:pt x="362712" y="1751076"/>
                  </a:lnTo>
                  <a:lnTo>
                    <a:pt x="327660" y="1781556"/>
                  </a:lnTo>
                  <a:lnTo>
                    <a:pt x="294132" y="1821180"/>
                  </a:lnTo>
                  <a:lnTo>
                    <a:pt x="298704" y="1845564"/>
                  </a:lnTo>
                  <a:lnTo>
                    <a:pt x="320040" y="1844040"/>
                  </a:lnTo>
                  <a:lnTo>
                    <a:pt x="367284" y="1792224"/>
                  </a:lnTo>
                  <a:lnTo>
                    <a:pt x="425196" y="1764792"/>
                  </a:lnTo>
                  <a:lnTo>
                    <a:pt x="400812" y="1798320"/>
                  </a:lnTo>
                  <a:lnTo>
                    <a:pt x="377952" y="1837944"/>
                  </a:lnTo>
                  <a:lnTo>
                    <a:pt x="376428" y="1860804"/>
                  </a:lnTo>
                  <a:lnTo>
                    <a:pt x="396240" y="1871472"/>
                  </a:lnTo>
                  <a:lnTo>
                    <a:pt x="425196" y="1866747"/>
                  </a:lnTo>
                  <a:lnTo>
                    <a:pt x="438912" y="1864525"/>
                  </a:lnTo>
                  <a:lnTo>
                    <a:pt x="461772" y="1860804"/>
                  </a:lnTo>
                  <a:lnTo>
                    <a:pt x="493776" y="1840992"/>
                  </a:lnTo>
                  <a:lnTo>
                    <a:pt x="521208" y="1821180"/>
                  </a:lnTo>
                  <a:lnTo>
                    <a:pt x="512064" y="1866900"/>
                  </a:lnTo>
                  <a:lnTo>
                    <a:pt x="521208" y="1894332"/>
                  </a:lnTo>
                  <a:lnTo>
                    <a:pt x="548640" y="1894332"/>
                  </a:lnTo>
                  <a:lnTo>
                    <a:pt x="574548" y="1880514"/>
                  </a:lnTo>
                  <a:lnTo>
                    <a:pt x="594360" y="1869948"/>
                  </a:lnTo>
                  <a:lnTo>
                    <a:pt x="635508" y="1840992"/>
                  </a:lnTo>
                  <a:lnTo>
                    <a:pt x="678180" y="1799844"/>
                  </a:lnTo>
                  <a:lnTo>
                    <a:pt x="670560" y="1825752"/>
                  </a:lnTo>
                  <a:lnTo>
                    <a:pt x="673608" y="1853184"/>
                  </a:lnTo>
                  <a:lnTo>
                    <a:pt x="678180" y="1854708"/>
                  </a:lnTo>
                  <a:lnTo>
                    <a:pt x="696468" y="1860804"/>
                  </a:lnTo>
                  <a:lnTo>
                    <a:pt x="733044" y="1848612"/>
                  </a:lnTo>
                  <a:lnTo>
                    <a:pt x="765048" y="1828800"/>
                  </a:lnTo>
                  <a:lnTo>
                    <a:pt x="794004" y="1816608"/>
                  </a:lnTo>
                  <a:lnTo>
                    <a:pt x="815340" y="1830324"/>
                  </a:lnTo>
                  <a:lnTo>
                    <a:pt x="853440" y="1839468"/>
                  </a:lnTo>
                  <a:lnTo>
                    <a:pt x="865632" y="1822704"/>
                  </a:lnTo>
                  <a:close/>
                </a:path>
                <a:path w="1629410" h="1894839">
                  <a:moveTo>
                    <a:pt x="929640" y="79248"/>
                  </a:moveTo>
                  <a:lnTo>
                    <a:pt x="925068" y="56388"/>
                  </a:lnTo>
                  <a:lnTo>
                    <a:pt x="851916" y="0"/>
                  </a:lnTo>
                  <a:lnTo>
                    <a:pt x="829056" y="3048"/>
                  </a:lnTo>
                  <a:lnTo>
                    <a:pt x="818388" y="19812"/>
                  </a:lnTo>
                  <a:lnTo>
                    <a:pt x="836676" y="54864"/>
                  </a:lnTo>
                  <a:lnTo>
                    <a:pt x="862584" y="67056"/>
                  </a:lnTo>
                  <a:lnTo>
                    <a:pt x="854964" y="70104"/>
                  </a:lnTo>
                  <a:lnTo>
                    <a:pt x="821436" y="83820"/>
                  </a:lnTo>
                  <a:lnTo>
                    <a:pt x="801624" y="108204"/>
                  </a:lnTo>
                  <a:lnTo>
                    <a:pt x="818388" y="134112"/>
                  </a:lnTo>
                  <a:lnTo>
                    <a:pt x="824484" y="140208"/>
                  </a:lnTo>
                  <a:lnTo>
                    <a:pt x="792480" y="134112"/>
                  </a:lnTo>
                  <a:lnTo>
                    <a:pt x="740664" y="128016"/>
                  </a:lnTo>
                  <a:lnTo>
                    <a:pt x="755904" y="108204"/>
                  </a:lnTo>
                  <a:lnTo>
                    <a:pt x="763524" y="79248"/>
                  </a:lnTo>
                  <a:lnTo>
                    <a:pt x="740664" y="64008"/>
                  </a:lnTo>
                  <a:lnTo>
                    <a:pt x="701040" y="57912"/>
                  </a:lnTo>
                  <a:lnTo>
                    <a:pt x="734568" y="35052"/>
                  </a:lnTo>
                  <a:lnTo>
                    <a:pt x="742188" y="9144"/>
                  </a:lnTo>
                  <a:lnTo>
                    <a:pt x="719328" y="0"/>
                  </a:lnTo>
                  <a:lnTo>
                    <a:pt x="673608" y="21336"/>
                  </a:lnTo>
                  <a:lnTo>
                    <a:pt x="641604" y="60960"/>
                  </a:lnTo>
                  <a:lnTo>
                    <a:pt x="655320" y="96012"/>
                  </a:lnTo>
                  <a:lnTo>
                    <a:pt x="687324" y="108204"/>
                  </a:lnTo>
                  <a:lnTo>
                    <a:pt x="678180" y="114300"/>
                  </a:lnTo>
                  <a:lnTo>
                    <a:pt x="665988" y="138684"/>
                  </a:lnTo>
                  <a:lnTo>
                    <a:pt x="681228" y="160020"/>
                  </a:lnTo>
                  <a:lnTo>
                    <a:pt x="687324" y="161645"/>
                  </a:lnTo>
                  <a:lnTo>
                    <a:pt x="701040" y="165315"/>
                  </a:lnTo>
                  <a:lnTo>
                    <a:pt x="740664" y="175920"/>
                  </a:lnTo>
                  <a:lnTo>
                    <a:pt x="789432" y="188976"/>
                  </a:lnTo>
                  <a:lnTo>
                    <a:pt x="824484" y="191236"/>
                  </a:lnTo>
                  <a:lnTo>
                    <a:pt x="836676" y="192024"/>
                  </a:lnTo>
                  <a:lnTo>
                    <a:pt x="862584" y="182054"/>
                  </a:lnTo>
                  <a:lnTo>
                    <a:pt x="874776" y="177368"/>
                  </a:lnTo>
                  <a:lnTo>
                    <a:pt x="876300" y="176784"/>
                  </a:lnTo>
                  <a:lnTo>
                    <a:pt x="883920" y="150876"/>
                  </a:lnTo>
                  <a:lnTo>
                    <a:pt x="874776" y="120396"/>
                  </a:lnTo>
                  <a:lnTo>
                    <a:pt x="915924" y="96012"/>
                  </a:lnTo>
                  <a:lnTo>
                    <a:pt x="929640" y="79248"/>
                  </a:lnTo>
                  <a:close/>
                </a:path>
                <a:path w="1629410" h="1894839">
                  <a:moveTo>
                    <a:pt x="1138428" y="557784"/>
                  </a:moveTo>
                  <a:lnTo>
                    <a:pt x="1115568" y="537972"/>
                  </a:lnTo>
                  <a:lnTo>
                    <a:pt x="1030224" y="533400"/>
                  </a:lnTo>
                  <a:lnTo>
                    <a:pt x="858012" y="521208"/>
                  </a:lnTo>
                  <a:lnTo>
                    <a:pt x="687324" y="493776"/>
                  </a:lnTo>
                  <a:lnTo>
                    <a:pt x="243840" y="445008"/>
                  </a:lnTo>
                  <a:lnTo>
                    <a:pt x="30480" y="431292"/>
                  </a:lnTo>
                  <a:lnTo>
                    <a:pt x="18288" y="432816"/>
                  </a:lnTo>
                  <a:lnTo>
                    <a:pt x="12192" y="445008"/>
                  </a:lnTo>
                  <a:lnTo>
                    <a:pt x="24384" y="464820"/>
                  </a:lnTo>
                  <a:lnTo>
                    <a:pt x="243840" y="480060"/>
                  </a:lnTo>
                  <a:lnTo>
                    <a:pt x="359664" y="490728"/>
                  </a:lnTo>
                  <a:lnTo>
                    <a:pt x="461772" y="510540"/>
                  </a:lnTo>
                  <a:lnTo>
                    <a:pt x="681228" y="547116"/>
                  </a:lnTo>
                  <a:lnTo>
                    <a:pt x="853440" y="574548"/>
                  </a:lnTo>
                  <a:lnTo>
                    <a:pt x="1028700" y="588264"/>
                  </a:lnTo>
                  <a:lnTo>
                    <a:pt x="1121664" y="585216"/>
                  </a:lnTo>
                  <a:lnTo>
                    <a:pt x="1136904" y="574548"/>
                  </a:lnTo>
                  <a:lnTo>
                    <a:pt x="1138428" y="557784"/>
                  </a:lnTo>
                  <a:close/>
                </a:path>
                <a:path w="1629410" h="1894839">
                  <a:moveTo>
                    <a:pt x="1187196" y="899160"/>
                  </a:moveTo>
                  <a:lnTo>
                    <a:pt x="1147572" y="870204"/>
                  </a:lnTo>
                  <a:lnTo>
                    <a:pt x="851916" y="844296"/>
                  </a:lnTo>
                  <a:lnTo>
                    <a:pt x="627888" y="832104"/>
                  </a:lnTo>
                  <a:lnTo>
                    <a:pt x="405384" y="824484"/>
                  </a:lnTo>
                  <a:lnTo>
                    <a:pt x="257556" y="803148"/>
                  </a:lnTo>
                  <a:lnTo>
                    <a:pt x="111252" y="790956"/>
                  </a:lnTo>
                  <a:lnTo>
                    <a:pt x="94488" y="807720"/>
                  </a:lnTo>
                  <a:lnTo>
                    <a:pt x="111252" y="824484"/>
                  </a:lnTo>
                  <a:lnTo>
                    <a:pt x="256032" y="838200"/>
                  </a:lnTo>
                  <a:lnTo>
                    <a:pt x="400812" y="859536"/>
                  </a:lnTo>
                  <a:lnTo>
                    <a:pt x="623316" y="871728"/>
                  </a:lnTo>
                  <a:lnTo>
                    <a:pt x="845820" y="890016"/>
                  </a:lnTo>
                  <a:lnTo>
                    <a:pt x="1141476" y="914400"/>
                  </a:lnTo>
                  <a:lnTo>
                    <a:pt x="1167384" y="914400"/>
                  </a:lnTo>
                  <a:lnTo>
                    <a:pt x="1187196" y="899160"/>
                  </a:lnTo>
                  <a:close/>
                </a:path>
                <a:path w="1629410" h="1894839">
                  <a:moveTo>
                    <a:pt x="1194816" y="480060"/>
                  </a:moveTo>
                  <a:lnTo>
                    <a:pt x="1178052" y="463296"/>
                  </a:lnTo>
                  <a:lnTo>
                    <a:pt x="1106424" y="454152"/>
                  </a:lnTo>
                  <a:lnTo>
                    <a:pt x="990600" y="435864"/>
                  </a:lnTo>
                  <a:lnTo>
                    <a:pt x="888492" y="416052"/>
                  </a:lnTo>
                  <a:lnTo>
                    <a:pt x="670560" y="376428"/>
                  </a:lnTo>
                  <a:lnTo>
                    <a:pt x="371856" y="347472"/>
                  </a:lnTo>
                  <a:lnTo>
                    <a:pt x="74676" y="335280"/>
                  </a:lnTo>
                  <a:lnTo>
                    <a:pt x="57912" y="353568"/>
                  </a:lnTo>
                  <a:lnTo>
                    <a:pt x="74676" y="371856"/>
                  </a:lnTo>
                  <a:lnTo>
                    <a:pt x="231648" y="376428"/>
                  </a:lnTo>
                  <a:lnTo>
                    <a:pt x="370332" y="391668"/>
                  </a:lnTo>
                  <a:lnTo>
                    <a:pt x="665988" y="428244"/>
                  </a:lnTo>
                  <a:lnTo>
                    <a:pt x="780288" y="446532"/>
                  </a:lnTo>
                  <a:lnTo>
                    <a:pt x="882396" y="466344"/>
                  </a:lnTo>
                  <a:lnTo>
                    <a:pt x="1098804" y="505968"/>
                  </a:lnTo>
                  <a:lnTo>
                    <a:pt x="1181100" y="498348"/>
                  </a:lnTo>
                  <a:lnTo>
                    <a:pt x="1194816" y="480060"/>
                  </a:lnTo>
                  <a:close/>
                </a:path>
                <a:path w="1629410" h="1894839">
                  <a:moveTo>
                    <a:pt x="1194816" y="393192"/>
                  </a:moveTo>
                  <a:lnTo>
                    <a:pt x="1178052" y="364236"/>
                  </a:lnTo>
                  <a:lnTo>
                    <a:pt x="903732" y="324612"/>
                  </a:lnTo>
                  <a:lnTo>
                    <a:pt x="757428" y="297180"/>
                  </a:lnTo>
                  <a:lnTo>
                    <a:pt x="627888" y="274320"/>
                  </a:lnTo>
                  <a:lnTo>
                    <a:pt x="345948" y="242316"/>
                  </a:lnTo>
                  <a:lnTo>
                    <a:pt x="329184" y="259080"/>
                  </a:lnTo>
                  <a:lnTo>
                    <a:pt x="344424" y="277368"/>
                  </a:lnTo>
                  <a:lnTo>
                    <a:pt x="492252" y="294132"/>
                  </a:lnTo>
                  <a:lnTo>
                    <a:pt x="621792" y="316992"/>
                  </a:lnTo>
                  <a:lnTo>
                    <a:pt x="749808" y="344424"/>
                  </a:lnTo>
                  <a:lnTo>
                    <a:pt x="894588" y="374904"/>
                  </a:lnTo>
                  <a:lnTo>
                    <a:pt x="1167384" y="411480"/>
                  </a:lnTo>
                  <a:lnTo>
                    <a:pt x="1187196" y="408432"/>
                  </a:lnTo>
                  <a:lnTo>
                    <a:pt x="1194816" y="393192"/>
                  </a:lnTo>
                  <a:close/>
                </a:path>
                <a:path w="1629410" h="1894839">
                  <a:moveTo>
                    <a:pt x="1304544" y="1014984"/>
                  </a:moveTo>
                  <a:lnTo>
                    <a:pt x="1287780" y="998220"/>
                  </a:lnTo>
                  <a:lnTo>
                    <a:pt x="955548" y="975360"/>
                  </a:lnTo>
                  <a:lnTo>
                    <a:pt x="853440" y="966216"/>
                  </a:lnTo>
                  <a:lnTo>
                    <a:pt x="751332" y="946404"/>
                  </a:lnTo>
                  <a:lnTo>
                    <a:pt x="553212" y="935736"/>
                  </a:lnTo>
                  <a:lnTo>
                    <a:pt x="356616" y="923544"/>
                  </a:lnTo>
                  <a:lnTo>
                    <a:pt x="149352" y="912876"/>
                  </a:lnTo>
                  <a:lnTo>
                    <a:pt x="135636" y="932688"/>
                  </a:lnTo>
                  <a:lnTo>
                    <a:pt x="152400" y="947928"/>
                  </a:lnTo>
                  <a:lnTo>
                    <a:pt x="251460" y="946404"/>
                  </a:lnTo>
                  <a:lnTo>
                    <a:pt x="352044" y="960120"/>
                  </a:lnTo>
                  <a:lnTo>
                    <a:pt x="746760" y="992124"/>
                  </a:lnTo>
                  <a:lnTo>
                    <a:pt x="954024" y="1022604"/>
                  </a:lnTo>
                  <a:lnTo>
                    <a:pt x="1287780" y="1033272"/>
                  </a:lnTo>
                  <a:lnTo>
                    <a:pt x="1304544" y="1014984"/>
                  </a:lnTo>
                  <a:close/>
                </a:path>
                <a:path w="1629410" h="1894839">
                  <a:moveTo>
                    <a:pt x="1319784" y="1676400"/>
                  </a:moveTo>
                  <a:lnTo>
                    <a:pt x="1303020" y="1652016"/>
                  </a:lnTo>
                  <a:lnTo>
                    <a:pt x="1269492" y="1645920"/>
                  </a:lnTo>
                  <a:lnTo>
                    <a:pt x="1048512" y="1615440"/>
                  </a:lnTo>
                  <a:lnTo>
                    <a:pt x="824484" y="1604772"/>
                  </a:lnTo>
                  <a:lnTo>
                    <a:pt x="650748" y="1606296"/>
                  </a:lnTo>
                  <a:lnTo>
                    <a:pt x="477012" y="1588008"/>
                  </a:lnTo>
                  <a:lnTo>
                    <a:pt x="457200" y="1603248"/>
                  </a:lnTo>
                  <a:lnTo>
                    <a:pt x="470916" y="1623060"/>
                  </a:lnTo>
                  <a:lnTo>
                    <a:pt x="824484" y="1655064"/>
                  </a:lnTo>
                  <a:lnTo>
                    <a:pt x="1046988" y="1667256"/>
                  </a:lnTo>
                  <a:lnTo>
                    <a:pt x="1267968" y="1696212"/>
                  </a:lnTo>
                  <a:lnTo>
                    <a:pt x="1298448" y="1696212"/>
                  </a:lnTo>
                  <a:lnTo>
                    <a:pt x="1319784" y="1676400"/>
                  </a:lnTo>
                  <a:close/>
                </a:path>
                <a:path w="1629410" h="1894839">
                  <a:moveTo>
                    <a:pt x="1424940" y="1138428"/>
                  </a:moveTo>
                  <a:lnTo>
                    <a:pt x="1408176" y="1121664"/>
                  </a:lnTo>
                  <a:lnTo>
                    <a:pt x="1299972" y="1114044"/>
                  </a:lnTo>
                  <a:lnTo>
                    <a:pt x="1205484" y="1098804"/>
                  </a:lnTo>
                  <a:lnTo>
                    <a:pt x="1004316" y="1077468"/>
                  </a:lnTo>
                  <a:lnTo>
                    <a:pt x="797052" y="1074420"/>
                  </a:lnTo>
                  <a:lnTo>
                    <a:pt x="589788" y="1051560"/>
                  </a:lnTo>
                  <a:lnTo>
                    <a:pt x="403860" y="1018032"/>
                  </a:lnTo>
                  <a:lnTo>
                    <a:pt x="318516" y="1016508"/>
                  </a:lnTo>
                  <a:lnTo>
                    <a:pt x="222504" y="1037844"/>
                  </a:lnTo>
                  <a:lnTo>
                    <a:pt x="211836" y="1060704"/>
                  </a:lnTo>
                  <a:lnTo>
                    <a:pt x="231648" y="1071372"/>
                  </a:lnTo>
                  <a:lnTo>
                    <a:pt x="323088" y="1053084"/>
                  </a:lnTo>
                  <a:lnTo>
                    <a:pt x="406908" y="1057656"/>
                  </a:lnTo>
                  <a:lnTo>
                    <a:pt x="489204" y="1074420"/>
                  </a:lnTo>
                  <a:lnTo>
                    <a:pt x="585216" y="1094232"/>
                  </a:lnTo>
                  <a:lnTo>
                    <a:pt x="1004316" y="1127760"/>
                  </a:lnTo>
                  <a:lnTo>
                    <a:pt x="1205484" y="1141476"/>
                  </a:lnTo>
                  <a:lnTo>
                    <a:pt x="1408176" y="1155192"/>
                  </a:lnTo>
                  <a:lnTo>
                    <a:pt x="1424940" y="1138428"/>
                  </a:lnTo>
                  <a:close/>
                </a:path>
                <a:path w="1629410" h="1894839">
                  <a:moveTo>
                    <a:pt x="1475232" y="1251204"/>
                  </a:moveTo>
                  <a:lnTo>
                    <a:pt x="1435608" y="1222248"/>
                  </a:lnTo>
                  <a:lnTo>
                    <a:pt x="1139952" y="1196340"/>
                  </a:lnTo>
                  <a:lnTo>
                    <a:pt x="915924" y="1184148"/>
                  </a:lnTo>
                  <a:lnTo>
                    <a:pt x="693420" y="1178052"/>
                  </a:lnTo>
                  <a:lnTo>
                    <a:pt x="601980" y="1162812"/>
                  </a:lnTo>
                  <a:lnTo>
                    <a:pt x="509016" y="1144524"/>
                  </a:lnTo>
                  <a:lnTo>
                    <a:pt x="326136" y="1123188"/>
                  </a:lnTo>
                  <a:lnTo>
                    <a:pt x="307848" y="1146048"/>
                  </a:lnTo>
                  <a:lnTo>
                    <a:pt x="321564" y="1167384"/>
                  </a:lnTo>
                  <a:lnTo>
                    <a:pt x="505968" y="1184148"/>
                  </a:lnTo>
                  <a:lnTo>
                    <a:pt x="690372" y="1211580"/>
                  </a:lnTo>
                  <a:lnTo>
                    <a:pt x="911352" y="1223772"/>
                  </a:lnTo>
                  <a:lnTo>
                    <a:pt x="1133856" y="1242060"/>
                  </a:lnTo>
                  <a:lnTo>
                    <a:pt x="1429512" y="1266444"/>
                  </a:lnTo>
                  <a:lnTo>
                    <a:pt x="1456944" y="1266444"/>
                  </a:lnTo>
                  <a:lnTo>
                    <a:pt x="1475232" y="1251204"/>
                  </a:lnTo>
                  <a:close/>
                </a:path>
                <a:path w="1629410" h="1894839">
                  <a:moveTo>
                    <a:pt x="1629156" y="1569720"/>
                  </a:moveTo>
                  <a:lnTo>
                    <a:pt x="1613916" y="1552956"/>
                  </a:lnTo>
                  <a:lnTo>
                    <a:pt x="1557528" y="1539240"/>
                  </a:lnTo>
                  <a:lnTo>
                    <a:pt x="1331976" y="1534668"/>
                  </a:lnTo>
                  <a:lnTo>
                    <a:pt x="1104900" y="1527048"/>
                  </a:lnTo>
                  <a:lnTo>
                    <a:pt x="787908" y="1488948"/>
                  </a:lnTo>
                  <a:lnTo>
                    <a:pt x="640080" y="1487424"/>
                  </a:lnTo>
                  <a:lnTo>
                    <a:pt x="470916" y="1504188"/>
                  </a:lnTo>
                  <a:lnTo>
                    <a:pt x="457200" y="1522476"/>
                  </a:lnTo>
                  <a:lnTo>
                    <a:pt x="475488" y="1537716"/>
                  </a:lnTo>
                  <a:lnTo>
                    <a:pt x="641604" y="1524000"/>
                  </a:lnTo>
                  <a:lnTo>
                    <a:pt x="787908" y="1530096"/>
                  </a:lnTo>
                  <a:lnTo>
                    <a:pt x="935736" y="1549908"/>
                  </a:lnTo>
                  <a:lnTo>
                    <a:pt x="1100328" y="1574292"/>
                  </a:lnTo>
                  <a:lnTo>
                    <a:pt x="1554480" y="1591056"/>
                  </a:lnTo>
                  <a:lnTo>
                    <a:pt x="1613916" y="1588008"/>
                  </a:lnTo>
                  <a:lnTo>
                    <a:pt x="1629156" y="15697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80</a:t>
            </a:fld>
            <a:endParaRPr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810" y="1064545"/>
            <a:ext cx="2868088" cy="99612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3200" dirty="0">
                <a:solidFill>
                  <a:srgbClr val="329965"/>
                </a:solidFill>
                <a:latin typeface="Arial"/>
                <a:cs typeface="Arial"/>
              </a:rPr>
              <a:t>Direct</a:t>
            </a:r>
            <a:r>
              <a:rPr sz="3200" spc="-75" dirty="0">
                <a:solidFill>
                  <a:srgbClr val="329965"/>
                </a:solidFill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329965"/>
                </a:solidFill>
                <a:latin typeface="Arial"/>
                <a:cs typeface="Arial"/>
              </a:rPr>
              <a:t>Marketing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>
              <a:spcBef>
                <a:spcPts val="92"/>
              </a:spcBef>
            </a:pPr>
            <a:fld id="{81D60167-4931-47E6-BA6A-407CBD079E47}" type="slidenum">
              <a:rPr dirty="0"/>
              <a:pPr marL="33406">
                <a:spcBef>
                  <a:spcPts val="92"/>
                </a:spcBef>
              </a:pPr>
              <a:t>81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29480" y="2151682"/>
            <a:ext cx="2894152" cy="50368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4" dirty="0">
                <a:latin typeface="Verdana"/>
                <a:cs typeface="Verdana"/>
              </a:rPr>
              <a:t>Read direct marketing</a:t>
            </a:r>
            <a:r>
              <a:rPr sz="1600" spc="-13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text….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176784"/>
            <a:ext cx="7493634" cy="6311265"/>
            <a:chOff x="445008" y="176784"/>
            <a:chExt cx="7493634" cy="6311265"/>
          </a:xfrm>
        </p:grpSpPr>
        <p:sp>
          <p:nvSpPr>
            <p:cNvPr id="3" name="object 3"/>
            <p:cNvSpPr/>
            <p:nvPr/>
          </p:nvSpPr>
          <p:spPr>
            <a:xfrm>
              <a:off x="457962" y="189738"/>
              <a:ext cx="7467600" cy="6285230"/>
            </a:xfrm>
            <a:custGeom>
              <a:avLst/>
              <a:gdLst/>
              <a:ahLst/>
              <a:cxnLst/>
              <a:rect l="l" t="t" r="r" b="b"/>
              <a:pathLst>
                <a:path w="7467600" h="6285230">
                  <a:moveTo>
                    <a:pt x="0" y="6284975"/>
                  </a:moveTo>
                  <a:lnTo>
                    <a:pt x="7467600" y="6284975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6284975"/>
                  </a:lnTo>
                  <a:close/>
                </a:path>
              </a:pathLst>
            </a:custGeom>
            <a:ln w="25908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7476" y="476906"/>
              <a:ext cx="6596212" cy="58505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32993"/>
            <a:ext cx="7499984" cy="6193790"/>
          </a:xfrm>
          <a:custGeom>
            <a:avLst/>
            <a:gdLst/>
            <a:ahLst/>
            <a:cxnLst/>
            <a:rect l="l" t="t" r="r" b="b"/>
            <a:pathLst>
              <a:path w="7499984" h="6193790">
                <a:moveTo>
                  <a:pt x="0" y="6193535"/>
                </a:moveTo>
                <a:lnTo>
                  <a:pt x="7499604" y="6193535"/>
                </a:lnTo>
                <a:lnTo>
                  <a:pt x="7499604" y="0"/>
                </a:lnTo>
                <a:lnTo>
                  <a:pt x="0" y="0"/>
                </a:lnTo>
                <a:lnTo>
                  <a:pt x="0" y="6193535"/>
                </a:lnTo>
                <a:close/>
              </a:path>
            </a:pathLst>
          </a:custGeom>
          <a:ln w="25907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22883"/>
            <a:ext cx="3004185" cy="2235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Media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Consumer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Research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Georgia"/>
                <a:cs typeface="Georgia"/>
              </a:rPr>
              <a:t>Packaging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Motivation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Georgia"/>
                <a:cs typeface="Georgia"/>
              </a:rPr>
              <a:t>Policy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research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3617</Words>
  <Application>Microsoft Office PowerPoint</Application>
  <PresentationFormat>On-screen Show (4:3)</PresentationFormat>
  <Paragraphs>524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INTRODUCTION TO MARKETING  RESEARCH</vt:lpstr>
      <vt:lpstr> CONCEPT OF MARKETING RESEARCH</vt:lpstr>
      <vt:lpstr>Slide 3</vt:lpstr>
      <vt:lpstr>Slide 4</vt:lpstr>
      <vt:lpstr> FUNCTIONS OF MARKETING SEARCH.</vt:lpstr>
      <vt:lpstr> FEATURES OF MARKETING RESEARCH</vt:lpstr>
      <vt:lpstr> IMPORTANCE OF MARKETING RESEARCH</vt:lpstr>
      <vt:lpstr> SCOPE OF MARKETING RESEARCH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MARKETING  RESEARCH  PROCESS.</vt:lpstr>
      <vt:lpstr>Data  Collection</vt:lpstr>
      <vt:lpstr>Slide 18</vt:lpstr>
      <vt:lpstr>Slide 19</vt:lpstr>
      <vt:lpstr>Slide 20</vt:lpstr>
      <vt:lpstr>Slide 21</vt:lpstr>
      <vt:lpstr>Slide 22</vt:lpstr>
      <vt:lpstr>Slide 23</vt:lpstr>
      <vt:lpstr> LIMITATIONS OF MARKETING RESEARCH.</vt:lpstr>
      <vt:lpstr>Slide 25</vt:lpstr>
      <vt:lpstr>Managing Marketing Information  Systems and Marketing Research</vt:lpstr>
      <vt:lpstr>Slide 27</vt:lpstr>
      <vt:lpstr>Slide 28</vt:lpstr>
      <vt:lpstr>Marketing Information System (MKIS)</vt:lpstr>
      <vt:lpstr>Slide 30</vt:lpstr>
      <vt:lpstr>Internal Records System</vt:lpstr>
      <vt:lpstr>Marketing Intelligence System</vt:lpstr>
      <vt:lpstr>Marketing Decision Support Analysis</vt:lpstr>
      <vt:lpstr>Marketing Research System</vt:lpstr>
      <vt:lpstr>Marketing Research Process</vt:lpstr>
      <vt:lpstr>01.Defining the problem and research  objectives</vt:lpstr>
      <vt:lpstr>02.Developing the research plan to collect  information</vt:lpstr>
      <vt:lpstr>03.Implementing the research plan -  collecting and analyzing the data</vt:lpstr>
      <vt:lpstr>04.Interpreting and reporting the  findings</vt:lpstr>
      <vt:lpstr>Slide 40</vt:lpstr>
      <vt:lpstr>Promotional Mix</vt:lpstr>
      <vt:lpstr>Integrated Marketing  Communications</vt:lpstr>
      <vt:lpstr>Setting the Promotion Mix</vt:lpstr>
      <vt:lpstr>Factors in Setting Promotion Mix</vt:lpstr>
      <vt:lpstr>Advertising</vt:lpstr>
      <vt:lpstr>Advertising</vt:lpstr>
      <vt:lpstr>Advertising</vt:lpstr>
      <vt:lpstr>Main Advertising Objectives</vt:lpstr>
      <vt:lpstr>Characteristics of Advertising</vt:lpstr>
      <vt:lpstr>Advertising media</vt:lpstr>
      <vt:lpstr>Personal Selling</vt:lpstr>
      <vt:lpstr>Personal Selling</vt:lpstr>
      <vt:lpstr>Personal Selling</vt:lpstr>
      <vt:lpstr>Personal Selling</vt:lpstr>
      <vt:lpstr>Personal Selling</vt:lpstr>
      <vt:lpstr>Personal Selling: Sales management</vt:lpstr>
      <vt:lpstr>Personal Selling disadvantages</vt:lpstr>
      <vt:lpstr>Slide 58</vt:lpstr>
      <vt:lpstr>Sales Promotion</vt:lpstr>
      <vt:lpstr>Sales Promotion</vt:lpstr>
      <vt:lpstr>Sales Promotion</vt:lpstr>
      <vt:lpstr>Sales Promotion</vt:lpstr>
      <vt:lpstr>Slide 63</vt:lpstr>
      <vt:lpstr>Effective sales promotion</vt:lpstr>
      <vt:lpstr>Effective sales promotion</vt:lpstr>
      <vt:lpstr>Effective sales promotion</vt:lpstr>
      <vt:lpstr>Effective sales promotion</vt:lpstr>
      <vt:lpstr>Effective sales promotion</vt:lpstr>
      <vt:lpstr>Public Relations</vt:lpstr>
      <vt:lpstr>Public Relations</vt:lpstr>
      <vt:lpstr>Public Relations</vt:lpstr>
      <vt:lpstr>Functions of PR Departments</vt:lpstr>
      <vt:lpstr>Public Relations</vt:lpstr>
      <vt:lpstr>Public Relations Techniques Available  to the Tourism and Hospitality Industry</vt:lpstr>
      <vt:lpstr>Slide 75</vt:lpstr>
      <vt:lpstr>Direct Marketing</vt:lpstr>
      <vt:lpstr>Direct Marketing</vt:lpstr>
      <vt:lpstr>Mass Marketing and Direct Marketing</vt:lpstr>
      <vt:lpstr>Advantages of Direct Marketing</vt:lpstr>
      <vt:lpstr>Forms of Direct Marketing</vt:lpstr>
      <vt:lpstr>Slide 81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MARKETING  RESEARCH</dc:title>
  <cp:lastModifiedBy>ADMIN</cp:lastModifiedBy>
  <cp:revision>8</cp:revision>
  <dcterms:created xsi:type="dcterms:W3CDTF">2023-02-21T10:55:07Z</dcterms:created>
  <dcterms:modified xsi:type="dcterms:W3CDTF">2023-02-21T11:13:22Z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2023-02-21T00:00:00Z</vt:filetime>
  </property>
</Properties>
</file>